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1108" r:id="rId3"/>
    <p:sldId id="1110" r:id="rId5"/>
    <p:sldId id="1111" r:id="rId6"/>
    <p:sldId id="1136" r:id="rId7"/>
    <p:sldId id="1058" r:id="rId8"/>
    <p:sldId id="1059" r:id="rId9"/>
    <p:sldId id="1137" r:id="rId10"/>
    <p:sldId id="1060" r:id="rId11"/>
    <p:sldId id="1092" r:id="rId12"/>
    <p:sldId id="1089" r:id="rId13"/>
    <p:sldId id="1138" r:id="rId14"/>
    <p:sldId id="1090" r:id="rId15"/>
    <p:sldId id="1091" r:id="rId16"/>
    <p:sldId id="1094" r:id="rId17"/>
    <p:sldId id="1139" r:id="rId18"/>
    <p:sldId id="1095" r:id="rId19"/>
    <p:sldId id="1097" r:id="rId20"/>
    <p:sldId id="1098" r:id="rId21"/>
    <p:sldId id="1101" r:id="rId22"/>
    <p:sldId id="1102" r:id="rId23"/>
    <p:sldId id="1103" r:id="rId24"/>
    <p:sldId id="1104" r:id="rId25"/>
    <p:sldId id="1105" r:id="rId26"/>
    <p:sldId id="1106" r:id="rId27"/>
    <p:sldId id="1107" r:id="rId28"/>
  </p:sldIdLst>
  <p:sldSz cx="12192000" cy="6858000"/>
  <p:notesSz cx="6858000" cy="9144000"/>
  <p:embeddedFontLst>
    <p:embeddedFont>
      <p:font typeface="字魂35号-经典雅黑" panose="02000000000000000000" pitchFamily="2" charset="-122"/>
      <p:regular r:id="rId33"/>
    </p:embeddedFont>
    <p:embeddedFont>
      <p:font typeface="微软雅黑" panose="020B0503020204020204" pitchFamily="34" charset="-122"/>
      <p:regular r:id="rId34"/>
    </p:embeddedFont>
    <p:embeddedFont>
      <p:font typeface="字魂58号-创中黑-Regular" panose="00000500000000000000" pitchFamily="2" charset="-122"/>
      <p:regular r:id="rId35"/>
    </p:embeddedFont>
    <p:embeddedFont>
      <p:font typeface="等线" panose="02010600030101010101" charset="-122"/>
      <p:regular r:id="rId36"/>
    </p:embeddedFont>
    <p:embeddedFont>
      <p:font typeface="字魂59号-创粗黑" panose="00000500000000000000"/>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 id="1" name="德迪 王" initials="德迪" lastIdx="1" clrIdx="0"/>
  <p:cmAuthor id="2" name="作者" initials="A" lastIdx="0" clrIdx="1"/>
  <p:cmAuthor id="3" name="Administrator" initials="A"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DA0000"/>
    <a:srgbClr val="FFFAF0"/>
    <a:srgbClr val="7D0000"/>
    <a:srgbClr val="E60000"/>
    <a:srgbClr val="FEE2DE"/>
    <a:srgbClr val="FFECEB"/>
    <a:srgbClr val="FEE5E2"/>
    <a:srgbClr val="FFE7E5"/>
    <a:srgbClr val="FFED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85" autoAdjust="0"/>
    <p:restoredTop sz="93705" autoAdjust="0"/>
  </p:normalViewPr>
  <p:slideViewPr>
    <p:cSldViewPr snapToGrid="0">
      <p:cViewPr varScale="1">
        <p:scale>
          <a:sx n="84" d="100"/>
          <a:sy n="84" d="100"/>
        </p:scale>
        <p:origin x="636"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34.xml"/><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268B9-51C3-4CC5-966E-067ED957731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268B9-51C3-4CC5-966E-067ED957731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769646-9F60-48CD-9835-6992047BE89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F13B89E-2991-4F16-93D4-0E2964DD438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268B9-51C3-4CC5-966E-067ED957731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268B9-51C3-4CC5-966E-067ED957731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37D9106-6166-43D1-AA97-3D3C8CB9E2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2_自定义版式">
    <p:bg>
      <p:bgPr>
        <a:solidFill>
          <a:schemeClr val="bg1"/>
        </a:solidFill>
        <a:effectLst/>
      </p:bgPr>
    </p:bg>
    <p:spTree>
      <p:nvGrpSpPr>
        <p:cNvPr id="1" name=""/>
        <p:cNvGrpSpPr/>
        <p:nvPr/>
      </p:nvGrpSpPr>
      <p:grpSpPr>
        <a:xfrm>
          <a:off x="0" y="0"/>
          <a:ext cx="0" cy="0"/>
          <a:chOff x="0" y="0"/>
          <a:chExt cx="0" cy="0"/>
        </a:xfrm>
      </p:grpSpPr>
      <p:pic>
        <p:nvPicPr>
          <p:cNvPr id="2" name="图片 1" descr="蓝色背景"/>
          <p:cNvPicPr>
            <a:picLocks noChangeAspect="1"/>
          </p:cNvPicPr>
          <p:nvPr userDrawn="1"/>
        </p:nvPicPr>
        <p:blipFill>
          <a:blip r:embed="rId2"/>
          <a:stretch>
            <a:fillRect/>
          </a:stretch>
        </p:blipFill>
        <p:spPr>
          <a:xfrm>
            <a:off x="0" y="0"/>
            <a:ext cx="12204065" cy="6857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正文页">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103695"/>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202724"/>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userDrawn="1"/>
        </p:nvSpPr>
        <p:spPr>
          <a:xfrm>
            <a:off x="1545886" y="393099"/>
            <a:ext cx="10288466" cy="523220"/>
          </a:xfrm>
          <a:prstGeom prst="rect">
            <a:avLst/>
          </a:prstGeom>
        </p:spPr>
        <p:txBody>
          <a:bodyPr wrap="square">
            <a:spAutoFit/>
          </a:bodyPr>
          <a:lstStyle/>
          <a:p>
            <a:pPr lvl="0"/>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十九届中央纪委五次全会基本概况</a:t>
            </a:r>
            <a:endPar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endParaRPr>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55" y="6768"/>
            <a:ext cx="1777391" cy="1221956"/>
          </a:xfrm>
          <a:prstGeom prst="rect">
            <a:avLst/>
          </a:prstGeom>
        </p:spPr>
      </p:pic>
      <p:pic>
        <p:nvPicPr>
          <p:cNvPr id="11"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57398"/>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156427"/>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flipV="1">
            <a:off x="1169580" y="956772"/>
            <a:ext cx="11022419" cy="4571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sp>
        <p:nvSpPr>
          <p:cNvPr id="16" name="椭圆 15"/>
          <p:cNvSpPr/>
          <p:nvPr userDrawn="1"/>
        </p:nvSpPr>
        <p:spPr>
          <a:xfrm>
            <a:off x="1105783" y="916319"/>
            <a:ext cx="127591" cy="1275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正文页">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103695"/>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202724"/>
            <a:ext cx="532329" cy="402431"/>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55" y="6768"/>
            <a:ext cx="1777391" cy="1221956"/>
          </a:xfrm>
          <a:prstGeom prst="rect">
            <a:avLst/>
          </a:prstGeom>
        </p:spPr>
      </p:pic>
      <p:pic>
        <p:nvPicPr>
          <p:cNvPr id="11"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57398"/>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156427"/>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flipV="1">
            <a:off x="1169580" y="956772"/>
            <a:ext cx="11022419" cy="4571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sp>
        <p:nvSpPr>
          <p:cNvPr id="16" name="椭圆 15"/>
          <p:cNvSpPr/>
          <p:nvPr userDrawn="1"/>
        </p:nvSpPr>
        <p:spPr>
          <a:xfrm>
            <a:off x="1105783" y="916319"/>
            <a:ext cx="127591" cy="1275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620314" y="393099"/>
            <a:ext cx="10288466" cy="523220"/>
          </a:xfrm>
          <a:prstGeom prst="rect">
            <a:avLst/>
          </a:prstGeom>
        </p:spPr>
        <p:txBody>
          <a:bodyPr wrap="square">
            <a:spAutoFit/>
          </a:bodyPr>
          <a:lstStyle/>
          <a:p>
            <a:pPr lvl="0"/>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总结</a:t>
            </a:r>
            <a:r>
              <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2020</a:t>
            </a: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年纪检监察工作</a:t>
            </a:r>
            <a:endPar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正文页">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103695"/>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202724"/>
            <a:ext cx="532329" cy="402431"/>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55" y="6768"/>
            <a:ext cx="1777391" cy="1221956"/>
          </a:xfrm>
          <a:prstGeom prst="rect">
            <a:avLst/>
          </a:prstGeom>
        </p:spPr>
      </p:pic>
      <p:pic>
        <p:nvPicPr>
          <p:cNvPr id="11"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57398"/>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156427"/>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flipV="1">
            <a:off x="1169580" y="956772"/>
            <a:ext cx="11022419" cy="4571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sp>
        <p:nvSpPr>
          <p:cNvPr id="16" name="椭圆 15"/>
          <p:cNvSpPr/>
          <p:nvPr userDrawn="1"/>
        </p:nvSpPr>
        <p:spPr>
          <a:xfrm>
            <a:off x="1105783" y="916319"/>
            <a:ext cx="127591" cy="1275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536556" y="393099"/>
            <a:ext cx="10288466" cy="523220"/>
          </a:xfrm>
          <a:prstGeom prst="rect">
            <a:avLst/>
          </a:prstGeom>
        </p:spPr>
        <p:txBody>
          <a:bodyPr wrap="square">
            <a:spAutoFit/>
          </a:bodyPr>
          <a:lstStyle/>
          <a:p>
            <a:pPr lvl="0"/>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深刻领会习近平总书记重要讲话</a:t>
            </a:r>
            <a:endPar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正文页">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103695"/>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202724"/>
            <a:ext cx="532329" cy="402431"/>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55" y="6768"/>
            <a:ext cx="1777391" cy="1221956"/>
          </a:xfrm>
          <a:prstGeom prst="rect">
            <a:avLst/>
          </a:prstGeom>
        </p:spPr>
      </p:pic>
      <p:pic>
        <p:nvPicPr>
          <p:cNvPr id="11"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8" y="57398"/>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0000000我图PPT\00001PNG素材\01党委政府\小鸟4646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flipH="1">
            <a:off x="9513817" y="156427"/>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flipV="1">
            <a:off x="1169580" y="956772"/>
            <a:ext cx="11022419" cy="4571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alibri" panose="020F0502020204030204"/>
              <a:ea typeface="阿里巴巴普惠体" panose="00020600040101010101" pitchFamily="18" charset="-122"/>
              <a:cs typeface="+mn-cs"/>
            </a:endParaRPr>
          </a:p>
        </p:txBody>
      </p:sp>
      <p:sp>
        <p:nvSpPr>
          <p:cNvPr id="16" name="椭圆 15"/>
          <p:cNvSpPr/>
          <p:nvPr userDrawn="1"/>
        </p:nvSpPr>
        <p:spPr>
          <a:xfrm>
            <a:off x="1105783" y="916319"/>
            <a:ext cx="127591" cy="1275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536556" y="393099"/>
            <a:ext cx="10288466" cy="523220"/>
          </a:xfrm>
          <a:prstGeom prst="rect">
            <a:avLst/>
          </a:prstGeom>
        </p:spPr>
        <p:txBody>
          <a:bodyPr wrap="square">
            <a:spAutoFit/>
          </a:bodyPr>
          <a:lstStyle/>
          <a:p>
            <a:pPr lvl="0"/>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部署</a:t>
            </a:r>
            <a:r>
              <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2021</a:t>
            </a: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rPr>
              <a:t>年纪检监察工作任务</a:t>
            </a:r>
            <a:endPar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阿里巴巴普惠体" panose="00020600040101010101" pitchFamily="18"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a:xfrm>
            <a:off x="0" y="0"/>
            <a:ext cx="4005943"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4" name="图片 3"/>
          <p:cNvPicPr>
            <a:picLocks noChangeAspect="1"/>
          </p:cNvPicPr>
          <p:nvPr userDrawn="1"/>
        </p:nvPicPr>
        <p:blipFill rotWithShape="1">
          <a:blip r:embed="rId2" cstate="screen"/>
          <a:srcRect/>
          <a:stretch>
            <a:fillRect/>
          </a:stretch>
        </p:blipFill>
        <p:spPr>
          <a:xfrm>
            <a:off x="7392153" y="4990252"/>
            <a:ext cx="4799847" cy="1867748"/>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标题和内容">
    <p:bg>
      <p:bgPr>
        <a:solidFill>
          <a:srgbClr val="FFFFFF"/>
        </a:solidFill>
        <a:effectLst/>
      </p:bgPr>
    </p:bg>
    <p:spTree>
      <p:nvGrpSpPr>
        <p:cNvPr id="1" name=""/>
        <p:cNvGrpSpPr/>
        <p:nvPr/>
      </p:nvGrpSpPr>
      <p:grpSpPr>
        <a:xfrm>
          <a:off x="0" y="0"/>
          <a:ext cx="0" cy="0"/>
          <a:chOff x="0" y="0"/>
          <a:chExt cx="0" cy="0"/>
        </a:xfrm>
      </p:grpSpPr>
    </p:spTree>
  </p:cSld>
  <p:clrMapOvr>
    <a:masterClrMapping/>
  </p:clrMapOvr>
  <p:transition advTm="5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3.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microsoft.com/office/2007/relationships/hdphoto" Target="../media/image16.wdp"/><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3.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5.xml"/><Relationship Id="rId2" Type="http://schemas.openxmlformats.org/officeDocument/2006/relationships/image" Target="../media/image21.png"/><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xml"/><Relationship Id="rId2" Type="http://schemas.openxmlformats.org/officeDocument/2006/relationships/image" Target="../media/image22.png"/><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image" Target="../media/image23.png"/><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0" Type="http://schemas.openxmlformats.org/officeDocument/2006/relationships/notesSlide" Target="../notesSlides/notesSlide23.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xml"/><Relationship Id="rId2" Type="http://schemas.openxmlformats.org/officeDocument/2006/relationships/image" Target="../media/image24.png"/><Relationship Id="rId1" Type="http://schemas.openxmlformats.org/officeDocument/2006/relationships/tags" Target="../tags/tag3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5.xml"/><Relationship Id="rId2" Type="http://schemas.openxmlformats.org/officeDocument/2006/relationships/image" Target="../media/image25.png"/><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3.emf"/><Relationship Id="rId1" Type="http://schemas.openxmlformats.org/officeDocument/2006/relationships/image" Target="../media/image12.emf"/></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蓝色背景"/>
          <p:cNvPicPr>
            <a:picLocks noChangeAspect="1"/>
          </p:cNvPicPr>
          <p:nvPr userDrawn="1"/>
        </p:nvPicPr>
        <p:blipFill>
          <a:blip r:embed="rId1"/>
          <a:stretch>
            <a:fillRect/>
          </a:stretch>
        </p:blipFill>
        <p:spPr>
          <a:xfrm>
            <a:off x="0" y="0"/>
            <a:ext cx="12204065" cy="6857365"/>
          </a:xfrm>
          <a:prstGeom prst="rect">
            <a:avLst/>
          </a:prstGeom>
        </p:spPr>
      </p:pic>
      <p:pic>
        <p:nvPicPr>
          <p:cNvPr id="2" name="行进的步伐">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01245" y="0"/>
            <a:ext cx="609600" cy="609600"/>
          </a:xfrm>
          <a:prstGeom prst="rect">
            <a:avLst/>
          </a:prstGeom>
        </p:spPr>
      </p:pic>
      <p:sp>
        <p:nvSpPr>
          <p:cNvPr id="34" name="矩形 33"/>
          <p:cNvSpPr/>
          <p:nvPr/>
        </p:nvSpPr>
        <p:spPr>
          <a:xfrm>
            <a:off x="1295873" y="3248064"/>
            <a:ext cx="9593580" cy="1073150"/>
          </a:xfrm>
          <a:prstGeom prst="rect">
            <a:avLst/>
          </a:prstGeom>
        </p:spPr>
        <p:txBody>
          <a:bodyPr wrap="none">
            <a:spAutoFit/>
          </a:bodyPr>
          <a:lstStyle/>
          <a:p>
            <a:pPr algn="ctr">
              <a:lnSpc>
                <a:spcPct val="110000"/>
              </a:lnSpc>
            </a:pPr>
            <a:r>
              <a:rPr lang="zh-CN" altLang="en-US" sz="5800" b="1" spc="-100"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sym typeface="思源黑体 CN Normal" panose="020B0400000000000000" pitchFamily="34" charset="-122"/>
              </a:rPr>
              <a:t>十九届中央纪委五次全会公报</a:t>
            </a:r>
            <a:endParaRPr lang="en-US" altLang="zh-CN" sz="5800" b="1" spc="-100" dirty="0">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5" name="矩形 4"/>
          <p:cNvSpPr/>
          <p:nvPr/>
        </p:nvSpPr>
        <p:spPr>
          <a:xfrm>
            <a:off x="1583373" y="4662805"/>
            <a:ext cx="9024620" cy="454660"/>
          </a:xfrm>
          <a:prstGeom prst="rect">
            <a:avLst/>
          </a:prstGeom>
        </p:spPr>
        <p:txBody>
          <a:bodyPr wrap="none">
            <a:spAutoFit/>
          </a:bodyPr>
          <a:lstStyle/>
          <a:p>
            <a:pPr algn="ctr">
              <a:lnSpc>
                <a:spcPct val="110000"/>
              </a:lnSpc>
            </a:pPr>
            <a:r>
              <a:rPr lang="zh-CN" altLang="en-US" sz="2150" spc="-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2021年1月24日中国共产党第十九届中央纪律检查委员会第五次全体会议通过</a:t>
            </a:r>
            <a:endParaRPr lang="zh-CN" altLang="en-US" sz="2150" spc="-1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 name="组合 12"/>
          <p:cNvGrpSpPr/>
          <p:nvPr/>
        </p:nvGrpSpPr>
        <p:grpSpPr>
          <a:xfrm>
            <a:off x="1333500" y="4282440"/>
            <a:ext cx="9538970" cy="380365"/>
            <a:chOff x="3300904" y="1993926"/>
            <a:chExt cx="7923974" cy="296606"/>
          </a:xfrm>
          <a:solidFill>
            <a:srgbClr val="C00000">
              <a:alpha val="90000"/>
            </a:srgbClr>
          </a:solidFill>
        </p:grpSpPr>
        <p:sp>
          <p:nvSpPr>
            <p:cNvPr id="17" name="dark-star-shape_15445"/>
            <p:cNvSpPr>
              <a:spLocks noChangeAspect="1"/>
            </p:cNvSpPr>
            <p:nvPr/>
          </p:nvSpPr>
          <p:spPr bwMode="auto">
            <a:xfrm>
              <a:off x="7461082" y="2028072"/>
              <a:ext cx="240265" cy="22831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alpha val="90000"/>
                </a:srgbClr>
              </a:solidFill>
            </a:ln>
          </p:spPr>
        </p:sp>
        <p:sp>
          <p:nvSpPr>
            <p:cNvPr id="22" name="dark-star-shape_15445"/>
            <p:cNvSpPr>
              <a:spLocks noChangeAspect="1"/>
            </p:cNvSpPr>
            <p:nvPr/>
          </p:nvSpPr>
          <p:spPr bwMode="auto">
            <a:xfrm>
              <a:off x="6759974" y="2028072"/>
              <a:ext cx="240265" cy="22831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alpha val="90000"/>
                </a:srgbClr>
              </a:solidFill>
            </a:ln>
          </p:spPr>
        </p:sp>
        <p:sp>
          <p:nvSpPr>
            <p:cNvPr id="23" name="dark-star-shape_15445"/>
            <p:cNvSpPr>
              <a:spLocks noChangeAspect="1"/>
            </p:cNvSpPr>
            <p:nvPr/>
          </p:nvSpPr>
          <p:spPr bwMode="auto">
            <a:xfrm>
              <a:off x="6535757" y="2076649"/>
              <a:ext cx="138025" cy="131161"/>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alpha val="90000"/>
                </a:srgbClr>
              </a:solidFill>
            </a:ln>
          </p:spPr>
        </p:sp>
        <p:sp>
          <p:nvSpPr>
            <p:cNvPr id="24" name="dark-star-shape_15445"/>
            <p:cNvSpPr>
              <a:spLocks noChangeAspect="1"/>
            </p:cNvSpPr>
            <p:nvPr/>
          </p:nvSpPr>
          <p:spPr bwMode="auto">
            <a:xfrm>
              <a:off x="7765621" y="2076649"/>
              <a:ext cx="138025" cy="131161"/>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alpha val="90000"/>
                </a:srgbClr>
              </a:solidFill>
            </a:ln>
          </p:spPr>
        </p:sp>
        <p:cxnSp>
          <p:nvCxnSpPr>
            <p:cNvPr id="25" name="直接连接符 24"/>
            <p:cNvCxnSpPr/>
            <p:nvPr/>
          </p:nvCxnSpPr>
          <p:spPr>
            <a:xfrm>
              <a:off x="8042084" y="2142224"/>
              <a:ext cx="3182794" cy="0"/>
            </a:xfrm>
            <a:prstGeom prst="line">
              <a:avLst/>
            </a:prstGeom>
            <a:grpFill/>
            <a:ln w="15875">
              <a:solidFill>
                <a:srgbClr val="C00000">
                  <a:alpha val="90000"/>
                </a:srgb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00904" y="2142224"/>
              <a:ext cx="3046981" cy="0"/>
            </a:xfrm>
            <a:prstGeom prst="line">
              <a:avLst/>
            </a:prstGeom>
            <a:grpFill/>
            <a:ln w="15875">
              <a:solidFill>
                <a:srgbClr val="C00000">
                  <a:alpha val="90000"/>
                </a:srgbClr>
              </a:solidFill>
            </a:ln>
          </p:spPr>
          <p:style>
            <a:lnRef idx="1">
              <a:schemeClr val="accent1"/>
            </a:lnRef>
            <a:fillRef idx="0">
              <a:schemeClr val="accent1"/>
            </a:fillRef>
            <a:effectRef idx="0">
              <a:schemeClr val="accent1"/>
            </a:effectRef>
            <a:fontRef idx="minor">
              <a:schemeClr val="tx1"/>
            </a:fontRef>
          </p:style>
        </p:cxnSp>
        <p:sp>
          <p:nvSpPr>
            <p:cNvPr id="4" name="dark-star-shape_15445"/>
            <p:cNvSpPr>
              <a:spLocks noChangeAspect="1"/>
            </p:cNvSpPr>
            <p:nvPr/>
          </p:nvSpPr>
          <p:spPr bwMode="auto">
            <a:xfrm>
              <a:off x="7077957" y="1993926"/>
              <a:ext cx="312134" cy="296606"/>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solidFill>
                <a:srgbClr val="C00000">
                  <a:alpha val="90000"/>
                </a:srgbClr>
              </a:solidFill>
            </a:ln>
          </p:spPr>
        </p:sp>
      </p:grpSp>
      <p:sp>
        <p:nvSpPr>
          <p:cNvPr id="6" name="党"/>
          <p:cNvSpPr txBox="1"/>
          <p:nvPr/>
        </p:nvSpPr>
        <p:spPr>
          <a:xfrm>
            <a:off x="3509011" y="5216210"/>
            <a:ext cx="5920740" cy="369332"/>
          </a:xfrm>
          <a:prstGeom prst="rect">
            <a:avLst/>
          </a:prstGeom>
          <a:solidFill>
            <a:srgbClr val="C00000">
              <a:alpha val="90000"/>
            </a:srgbClr>
          </a:solidFill>
        </p:spPr>
        <p:txBody>
          <a:bodyPr wrap="square" rtlCol="0">
            <a:spAutoFit/>
          </a:bodyPr>
          <a:lstStyle>
            <a:defPPr>
              <a:defRPr lang="zh-CN"/>
            </a:defPPr>
            <a:lvl1pPr>
              <a:defRPr sz="6000" b="1" kern="100">
                <a:ln w="19050" cap="flat" cmpd="sng">
                  <a:solidFill>
                    <a:srgbClr val="FBE8CC"/>
                  </a:solidFill>
                </a:ln>
                <a:gradFill flip="none" rotWithShape="1">
                  <a:gsLst>
                    <a:gs pos="82000">
                      <a:srgbClr val="FF583E"/>
                    </a:gs>
                    <a:gs pos="0">
                      <a:srgbClr val="FA602B"/>
                    </a:gs>
                    <a:gs pos="100000">
                      <a:srgbClr val="AF5137"/>
                    </a:gs>
                    <a:gs pos="64000">
                      <a:srgbClr val="764815"/>
                    </a:gs>
                    <a:gs pos="53000">
                      <a:srgbClr val="0F0501"/>
                    </a:gs>
                  </a:gsLst>
                  <a:path path="circle">
                    <a:fillToRect r="100000" b="100000"/>
                  </a:path>
                  <a:tileRect l="-100000" t="-100000"/>
                </a:gradFill>
                <a:effectLst>
                  <a:outerShdw blurRad="50800" dist="50800" dir="5400000" algn="ctr" rotWithShape="0">
                    <a:srgbClr val="4E2504">
                      <a:alpha val="24000"/>
                    </a:srgbClr>
                  </a:outerShdw>
                </a:effectLst>
                <a:latin typeface="华康俪金黑W8" panose="020B0809000000000000" pitchFamily="49" charset="-122"/>
                <a:ea typeface="华康俪金黑W8" panose="020B0809000000000000" pitchFamily="49" charset="-122"/>
              </a:defRPr>
            </a:lvl1pPr>
          </a:lstStyle>
          <a:p>
            <a:pPr algn="dist">
              <a:lnSpc>
                <a:spcPct val="90000"/>
              </a:lnSpc>
            </a:pPr>
            <a:r>
              <a:rPr lang="zh-CN" altLang="en-US" sz="2000" b="0" dirty="0">
                <a:ln w="9525" cap="flat" cmpd="sng">
                  <a:noFill/>
                </a:ln>
                <a:solidFill>
                  <a:schemeClr val="bg1"/>
                </a:solidFill>
                <a:effectLst/>
                <a:latin typeface="+mn-ea"/>
                <a:ea typeface="+mn-ea"/>
              </a:rPr>
              <a:t>中共安徽审计职业学院纪律监察委员会 制作</a:t>
            </a:r>
            <a:endParaRPr lang="en-US" altLang="zh-CN" sz="2000" b="0" dirty="0">
              <a:ln w="9525" cap="flat" cmpd="sng">
                <a:noFill/>
              </a:ln>
              <a:solidFill>
                <a:schemeClr val="bg1"/>
              </a:solidFill>
              <a:effectLst/>
              <a:latin typeface="+mn-ea"/>
              <a:ea typeface="+mn-ea"/>
            </a:endParaRPr>
          </a:p>
        </p:txBody>
      </p:sp>
      <p:pic>
        <p:nvPicPr>
          <p:cNvPr id="12" name="图片 11" descr="d4f32bf640387b956660f1821edd6e79 (1)"/>
          <p:cNvPicPr>
            <a:picLocks noChangeAspect="1"/>
          </p:cNvPicPr>
          <p:nvPr/>
        </p:nvPicPr>
        <p:blipFill>
          <a:blip r:embed="rId5"/>
          <a:stretch>
            <a:fillRect/>
          </a:stretch>
        </p:blipFill>
        <p:spPr>
          <a:xfrm>
            <a:off x="5036185" y="757555"/>
            <a:ext cx="2131695" cy="2219325"/>
          </a:xfrm>
          <a:prstGeom prst="rect">
            <a:avLst/>
          </a:prstGeom>
        </p:spPr>
      </p:pic>
      <p:pic>
        <p:nvPicPr>
          <p:cNvPr id="14" name="图片 13" descr="5fb57052dec8c544dc827a30a44c2fd6"/>
          <p:cNvPicPr>
            <a:picLocks noChangeAspect="1"/>
          </p:cNvPicPr>
          <p:nvPr/>
        </p:nvPicPr>
        <p:blipFill>
          <a:blip r:embed="rId6"/>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6" fill="hold" grpId="0"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strVal val="(6*min(max(#ppt_w*#ppt_h,.3),1)-7.4)/-.7*#ppt_w"/>
                                          </p:val>
                                        </p:tav>
                                        <p:tav tm="100000">
                                          <p:val>
                                            <p:strVal val="#ppt_w"/>
                                          </p:val>
                                        </p:tav>
                                      </p:tavLst>
                                    </p:anim>
                                    <p:anim calcmode="lin" valueType="num">
                                      <p:cBhvr>
                                        <p:cTn id="11" dur="500" fill="hold"/>
                                        <p:tgtEl>
                                          <p:spTgt spid="34"/>
                                        </p:tgtEl>
                                        <p:attrNameLst>
                                          <p:attrName>ppt_h</p:attrName>
                                        </p:attrNameLst>
                                      </p:cBhvr>
                                      <p:tavLst>
                                        <p:tav tm="0">
                                          <p:val>
                                            <p:strVal val="(6*min(max(#ppt_w*#ppt_h,.3),1)-7.4)/-.7*#ppt_h"/>
                                          </p:val>
                                        </p:tav>
                                        <p:tav tm="100000">
                                          <p:val>
                                            <p:strVal val="#ppt_h"/>
                                          </p:val>
                                        </p:tav>
                                      </p:tavLst>
                                    </p:anim>
                                    <p:anim calcmode="lin" valueType="num">
                                      <p:cBhvr>
                                        <p:cTn id="12" dur="500" fill="hold"/>
                                        <p:tgtEl>
                                          <p:spTgt spid="34"/>
                                        </p:tgtEl>
                                        <p:attrNameLst>
                                          <p:attrName>ppt_x</p:attrName>
                                        </p:attrNameLst>
                                      </p:cBhvr>
                                      <p:tavLst>
                                        <p:tav tm="0">
                                          <p:val>
                                            <p:fltVal val="0.5"/>
                                          </p:val>
                                        </p:tav>
                                        <p:tav tm="100000">
                                          <p:val>
                                            <p:strVal val="#ppt_x"/>
                                          </p:val>
                                        </p:tav>
                                      </p:tavLst>
                                    </p:anim>
                                    <p:anim calcmode="lin" valueType="num">
                                      <p:cBhvr>
                                        <p:cTn id="1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500"/>
                            </p:stCondLst>
                            <p:childTnLst>
                              <p:par>
                                <p:cTn id="15" presetID="16" presetClass="entr" presetSubtype="37"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1000"/>
                                        <p:tgtEl>
                                          <p:spTgt spid="1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2"/>
                </p:tgtEl>
              </p:cMediaNode>
            </p:audio>
          </p:childTnLst>
        </p:cTn>
      </p:par>
    </p:tnLst>
    <p:bldLst>
      <p:bldP spid="34"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9441" y="1618427"/>
            <a:ext cx="10419882" cy="1005371"/>
            <a:chOff x="7227711" y="2845775"/>
            <a:chExt cx="10419882" cy="1005371"/>
          </a:xfrm>
        </p:grpSpPr>
        <p:grpSp>
          <p:nvGrpSpPr>
            <p:cNvPr id="3" name="组合 2"/>
            <p:cNvGrpSpPr/>
            <p:nvPr/>
          </p:nvGrpSpPr>
          <p:grpSpPr>
            <a:xfrm>
              <a:off x="7227711" y="2845775"/>
              <a:ext cx="10419882" cy="1005371"/>
              <a:chOff x="825182" y="1747918"/>
              <a:chExt cx="10419882" cy="1005371"/>
            </a:xfrm>
          </p:grpSpPr>
          <p:sp>
            <p:nvSpPr>
              <p:cNvPr id="5" name="矩形 4"/>
              <p:cNvSpPr/>
              <p:nvPr/>
            </p:nvSpPr>
            <p:spPr>
              <a:xfrm>
                <a:off x="930880" y="1747918"/>
                <a:ext cx="10314184" cy="1005371"/>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印品黑体" panose="00000500000000000000" pitchFamily="2" charset="-122"/>
                  <a:cs typeface="+mn-cs"/>
                </a:endParaRPr>
              </a:p>
            </p:txBody>
          </p:sp>
          <p:grpSp>
            <p:nvGrpSpPr>
              <p:cNvPr id="6" name="组合 5"/>
              <p:cNvGrpSpPr/>
              <p:nvPr/>
            </p:nvGrpSpPr>
            <p:grpSpPr>
              <a:xfrm>
                <a:off x="825182" y="1874255"/>
                <a:ext cx="460822" cy="879034"/>
                <a:chOff x="9034" y="689"/>
                <a:chExt cx="1896" cy="3615"/>
              </a:xfrm>
            </p:grpSpPr>
            <p:sp>
              <p:nvSpPr>
                <p:cNvPr id="7" name="斜纹 6"/>
                <p:cNvSpPr/>
                <p:nvPr/>
              </p:nvSpPr>
              <p:spPr>
                <a:xfrm>
                  <a:off x="9034" y="689"/>
                  <a:ext cx="1896" cy="1896"/>
                </a:xfrm>
                <a:prstGeom prst="diagStrip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a:ea typeface="印品黑体" panose="00000500000000000000" pitchFamily="2" charset="-122"/>
                    <a:cs typeface="+mn-cs"/>
                  </a:endParaRPr>
                </a:p>
              </p:txBody>
            </p:sp>
            <p:sp>
              <p:nvSpPr>
                <p:cNvPr id="8" name="斜纹 7"/>
                <p:cNvSpPr/>
                <p:nvPr/>
              </p:nvSpPr>
              <p:spPr>
                <a:xfrm>
                  <a:off x="9034" y="2408"/>
                  <a:ext cx="1896" cy="1896"/>
                </a:xfrm>
                <a:prstGeom prst="diagStrip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a:ea typeface="印品黑体" panose="00000500000000000000" pitchFamily="2" charset="-122"/>
                    <a:cs typeface="+mn-cs"/>
                  </a:endParaRPr>
                </a:p>
              </p:txBody>
            </p:sp>
          </p:grpSp>
        </p:grpSp>
        <p:sp>
          <p:nvSpPr>
            <p:cNvPr id="4" name="矩形 3"/>
            <p:cNvSpPr/>
            <p:nvPr/>
          </p:nvSpPr>
          <p:spPr>
            <a:xfrm>
              <a:off x="7820530" y="3092524"/>
              <a:ext cx="9698295" cy="530594"/>
            </a:xfrm>
            <a:prstGeom prst="rect">
              <a:avLst/>
            </a:prstGeom>
          </p:spPr>
          <p:txBody>
            <a:bodyPr wrap="square">
              <a:spAutoFit/>
            </a:bodyPr>
            <a:lstStyle/>
            <a:p>
              <a:pPr>
                <a:lnSpc>
                  <a:spcPct val="120000"/>
                </a:lnSpc>
              </a:pPr>
              <a:r>
                <a:rPr lang="zh-CN" altLang="en-US" sz="2600" dirty="0">
                  <a:solidFill>
                    <a:schemeClr val="bg1"/>
                  </a:solidFill>
                  <a:latin typeface="字魂35号-经典雅黑" panose="02000000000000000000" pitchFamily="2" charset="-122"/>
                  <a:ea typeface="字魂35号-经典雅黑" panose="02000000000000000000" pitchFamily="2" charset="-122"/>
                </a:rPr>
                <a:t>习近平总书记对纪检监察干部队伍寄予殷切期望，提出明确要求</a:t>
              </a:r>
              <a:endParaRPr lang="zh-CN" altLang="en-US" sz="2600" dirty="0">
                <a:solidFill>
                  <a:schemeClr val="bg1"/>
                </a:solidFill>
                <a:latin typeface="字魂35号-经典雅黑" panose="02000000000000000000" pitchFamily="2" charset="-122"/>
                <a:ea typeface="字魂35号-经典雅黑" panose="02000000000000000000" pitchFamily="2" charset="-122"/>
              </a:endParaRPr>
            </a:p>
          </p:txBody>
        </p:sp>
      </p:gr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3" y="3156497"/>
            <a:ext cx="3414081" cy="3695701"/>
          </a:xfrm>
          <a:prstGeom prst="rect">
            <a:avLst/>
          </a:prstGeom>
        </p:spPr>
      </p:pic>
      <p:grpSp>
        <p:nvGrpSpPr>
          <p:cNvPr id="22" name="组合 21"/>
          <p:cNvGrpSpPr/>
          <p:nvPr/>
        </p:nvGrpSpPr>
        <p:grpSpPr>
          <a:xfrm>
            <a:off x="3638550" y="2893217"/>
            <a:ext cx="7572375" cy="436990"/>
            <a:chOff x="3673555" y="3444051"/>
            <a:chExt cx="8538303" cy="436990"/>
          </a:xfrm>
        </p:grpSpPr>
        <p:sp>
          <p:nvSpPr>
            <p:cNvPr id="23" name="矩形 22"/>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要深入学习贯彻习近平总书记重要讲话精神</a:t>
              </a:r>
              <a:endParaRPr lang="zh-CN" altLang="en-US" kern="0" dirty="0">
                <a:latin typeface="+mn-ea"/>
              </a:endParaRPr>
            </a:p>
          </p:txBody>
        </p:sp>
        <p:cxnSp>
          <p:nvCxnSpPr>
            <p:cNvPr id="24" name="直接连接符 23"/>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25" name="组合 24"/>
          <p:cNvGrpSpPr/>
          <p:nvPr/>
        </p:nvGrpSpPr>
        <p:grpSpPr>
          <a:xfrm>
            <a:off x="3638550" y="3530644"/>
            <a:ext cx="7572375" cy="436990"/>
            <a:chOff x="3673555" y="3444051"/>
            <a:chExt cx="8538303" cy="436990"/>
          </a:xfrm>
        </p:grpSpPr>
        <p:sp>
          <p:nvSpPr>
            <p:cNvPr id="26" name="矩形 25"/>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自觉把思想和行动统一到党中央决策部署上来</a:t>
              </a:r>
              <a:endParaRPr lang="zh-CN" altLang="en-US" kern="0" dirty="0">
                <a:latin typeface="+mn-ea"/>
              </a:endParaRPr>
            </a:p>
          </p:txBody>
        </p:sp>
        <p:cxnSp>
          <p:nvCxnSpPr>
            <p:cNvPr id="27" name="直接连接符 26"/>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28" name="组合 27"/>
          <p:cNvGrpSpPr/>
          <p:nvPr/>
        </p:nvGrpSpPr>
        <p:grpSpPr>
          <a:xfrm>
            <a:off x="3638549" y="4235494"/>
            <a:ext cx="7572375" cy="436990"/>
            <a:chOff x="3673555" y="3444051"/>
            <a:chExt cx="8538303" cy="436990"/>
          </a:xfrm>
        </p:grpSpPr>
        <p:sp>
          <p:nvSpPr>
            <p:cNvPr id="29" name="矩形 28"/>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旗帜鲜明讲政治</a:t>
              </a:r>
              <a:endParaRPr lang="zh-CN" altLang="en-US" kern="0" dirty="0">
                <a:latin typeface="+mn-ea"/>
              </a:endParaRPr>
            </a:p>
          </p:txBody>
        </p:sp>
        <p:cxnSp>
          <p:nvCxnSpPr>
            <p:cNvPr id="30" name="直接连接符 29"/>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31" name="组合 30"/>
          <p:cNvGrpSpPr/>
          <p:nvPr/>
        </p:nvGrpSpPr>
        <p:grpSpPr>
          <a:xfrm>
            <a:off x="3638548" y="4872921"/>
            <a:ext cx="7572375" cy="436990"/>
            <a:chOff x="3673555" y="3444051"/>
            <a:chExt cx="8538303" cy="436990"/>
          </a:xfrm>
        </p:grpSpPr>
        <p:sp>
          <p:nvSpPr>
            <p:cNvPr id="32" name="矩形 31"/>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知责于心、担责于身、履责于行</a:t>
              </a:r>
              <a:endParaRPr lang="zh-CN" altLang="en-US" kern="0" dirty="0">
                <a:latin typeface="+mn-ea"/>
              </a:endParaRPr>
            </a:p>
          </p:txBody>
        </p:sp>
        <p:cxnSp>
          <p:nvCxnSpPr>
            <p:cNvPr id="33" name="直接连接符 32"/>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34" name="组合 33"/>
          <p:cNvGrpSpPr/>
          <p:nvPr/>
        </p:nvGrpSpPr>
        <p:grpSpPr>
          <a:xfrm>
            <a:off x="3638547" y="5577771"/>
            <a:ext cx="7572375" cy="436990"/>
            <a:chOff x="3673555" y="3444051"/>
            <a:chExt cx="8538303" cy="436990"/>
          </a:xfrm>
        </p:grpSpPr>
        <p:sp>
          <p:nvSpPr>
            <p:cNvPr id="35" name="矩形 34"/>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坚决把全会部署的各项任务落实到位</a:t>
              </a:r>
              <a:endParaRPr lang="zh-CN" altLang="en-US" kern="0" dirty="0">
                <a:latin typeface="+mn-ea"/>
              </a:endParaRPr>
            </a:p>
          </p:txBody>
        </p:sp>
        <p:cxnSp>
          <p:nvCxnSpPr>
            <p:cNvPr id="36" name="直接连接符 35"/>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0" y="8359"/>
            <a:ext cx="12187557" cy="6841282"/>
          </a:xfrm>
          <a:prstGeom prst="rect">
            <a:avLst/>
          </a:prstGeom>
        </p:spPr>
      </p:pic>
      <p:sp>
        <p:nvSpPr>
          <p:cNvPr id="15" name="党"/>
          <p:cNvSpPr txBox="1"/>
          <p:nvPr/>
        </p:nvSpPr>
        <p:spPr>
          <a:xfrm>
            <a:off x="460896" y="3266106"/>
            <a:ext cx="11225263" cy="894080"/>
          </a:xfrm>
          <a:prstGeom prst="rect">
            <a:avLst/>
          </a:prstGeom>
          <a:noFill/>
        </p:spPr>
        <p:txBody>
          <a:bodyPr wrap="square" rtlCol="0">
            <a:spAutoFit/>
          </a:bodyPr>
          <a:lstStyle>
            <a:defPPr>
              <a:defRPr lang="zh-CN"/>
            </a:defPPr>
            <a:lvl1pPr>
              <a:defRPr sz="6000" b="1" kern="100">
                <a:ln w="19050" cap="flat" cmpd="sng">
                  <a:solidFill>
                    <a:srgbClr val="FBE8CC"/>
                  </a:solidFill>
                </a:ln>
                <a:gradFill flip="none" rotWithShape="1">
                  <a:gsLst>
                    <a:gs pos="82000">
                      <a:srgbClr val="FF583E"/>
                    </a:gs>
                    <a:gs pos="0">
                      <a:srgbClr val="FA602B"/>
                    </a:gs>
                    <a:gs pos="100000">
                      <a:srgbClr val="AF5137"/>
                    </a:gs>
                    <a:gs pos="64000">
                      <a:srgbClr val="764815"/>
                    </a:gs>
                    <a:gs pos="53000">
                      <a:srgbClr val="0F0501"/>
                    </a:gs>
                  </a:gsLst>
                  <a:path path="circle">
                    <a:fillToRect r="100000" b="100000"/>
                  </a:path>
                  <a:tileRect l="-100000" t="-100000"/>
                </a:gradFill>
                <a:effectLst>
                  <a:outerShdw blurRad="50800" dist="50800" dir="5400000" algn="ctr" rotWithShape="0">
                    <a:srgbClr val="4E2504">
                      <a:alpha val="24000"/>
                    </a:srgbClr>
                  </a:outerShdw>
                </a:effectLst>
                <a:latin typeface="华康俪金黑W8" panose="020B0809000000000000" pitchFamily="49" charset="-122"/>
                <a:ea typeface="华康俪金黑W8" panose="020B0809000000000000" pitchFamily="49" charset="-122"/>
              </a:defRPr>
            </a:lvl1pPr>
          </a:lstStyle>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总结2020年纪检监察工作</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p:txBody>
      </p:sp>
      <p:grpSp>
        <p:nvGrpSpPr>
          <p:cNvPr id="2" name="组合 1"/>
          <p:cNvGrpSpPr/>
          <p:nvPr/>
        </p:nvGrpSpPr>
        <p:grpSpPr>
          <a:xfrm>
            <a:off x="5329555" y="1493520"/>
            <a:ext cx="1532890" cy="1532890"/>
            <a:chOff x="8121" y="3337"/>
            <a:chExt cx="3181" cy="3181"/>
          </a:xfrm>
        </p:grpSpPr>
        <p:grpSp>
          <p:nvGrpSpPr>
            <p:cNvPr id="20" name="组合 19"/>
            <p:cNvGrpSpPr/>
            <p:nvPr/>
          </p:nvGrpSpPr>
          <p:grpSpPr>
            <a:xfrm>
              <a:off x="8121" y="3337"/>
              <a:ext cx="3181" cy="3181"/>
              <a:chOff x="915021" y="7825305"/>
              <a:chExt cx="2911954" cy="2911954"/>
            </a:xfrm>
          </p:grpSpPr>
          <p:sp>
            <p:nvSpPr>
              <p:cNvPr id="21" name="椭圆 20"/>
              <p:cNvSpPr/>
              <p:nvPr/>
            </p:nvSpPr>
            <p:spPr>
              <a:xfrm>
                <a:off x="915021" y="7825305"/>
                <a:ext cx="2911954" cy="2911954"/>
              </a:xfrm>
              <a:prstGeom prst="ellipse">
                <a:avLst/>
              </a:prstGeom>
              <a:gradFill>
                <a:gsLst>
                  <a:gs pos="100000">
                    <a:srgbClr val="FFFFFF"/>
                  </a:gs>
                  <a:gs pos="0">
                    <a:srgbClr val="E6E6E6"/>
                  </a:gs>
                </a:gsLst>
                <a:lin ang="2700000" scaled="1"/>
              </a:gradFill>
              <a:ln w="19050">
                <a:gradFill flip="none" rotWithShape="1">
                  <a:gsLst>
                    <a:gs pos="0">
                      <a:srgbClr val="FFFFFF"/>
                    </a:gs>
                    <a:gs pos="100000">
                      <a:srgbClr val="E6E6E6"/>
                    </a:gs>
                  </a:gsLst>
                  <a:lin ang="2700000" scaled="1"/>
                  <a:tileRect/>
                </a:grad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eaLnBrk="1" hangingPunct="1">
                  <a:defRPr/>
                </a:pPr>
                <a:endParaRPr lang="zh-CN" altLang="en-US">
                  <a:solidFill>
                    <a:schemeClr val="bg1"/>
                  </a:solidFill>
                  <a:latin typeface="Arial" panose="020B0604020202020204"/>
                  <a:ea typeface="微软雅黑" panose="020B0503020204020204" pitchFamily="34" charset="-122"/>
                </a:endParaRPr>
              </a:p>
            </p:txBody>
          </p:sp>
          <p:sp>
            <p:nvSpPr>
              <p:cNvPr id="32" name="椭圆 31"/>
              <p:cNvSpPr/>
              <p:nvPr/>
            </p:nvSpPr>
            <p:spPr>
              <a:xfrm>
                <a:off x="1107524" y="8017811"/>
                <a:ext cx="2526950" cy="2526946"/>
              </a:xfrm>
              <a:prstGeom prst="ellipse">
                <a:avLst/>
              </a:prstGeom>
              <a:solidFill>
                <a:srgbClr val="C00000"/>
              </a:solidFill>
              <a:ln w="22225">
                <a:gradFill flip="none" rotWithShape="1">
                  <a:gsLst>
                    <a:gs pos="0">
                      <a:srgbClr val="D9D9D9"/>
                    </a:gs>
                    <a:gs pos="100000">
                      <a:srgbClr val="FFFFFF"/>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defRPr/>
                </a:pPr>
                <a:endParaRPr lang="zh-CN" altLang="en-US" sz="1600">
                  <a:solidFill>
                    <a:srgbClr val="C00000"/>
                  </a:solidFill>
                  <a:latin typeface="Calibri" panose="020F0502020204030204"/>
                  <a:ea typeface="宋体" panose="02010600030101010101" pitchFamily="2" charset="-122"/>
                </a:endParaRPr>
              </a:p>
            </p:txBody>
          </p:sp>
        </p:grpSp>
        <p:sp>
          <p:nvSpPr>
            <p:cNvPr id="33" name="文本框 32"/>
            <p:cNvSpPr txBox="1"/>
            <p:nvPr/>
          </p:nvSpPr>
          <p:spPr>
            <a:xfrm>
              <a:off x="9090" y="3345"/>
              <a:ext cx="1174" cy="3064"/>
            </a:xfrm>
            <a:prstGeom prst="rect">
              <a:avLst/>
            </a:prstGeom>
            <a:noFill/>
          </p:spPr>
          <p:txBody>
            <a:bodyPr wrap="square" rtlCol="0">
              <a:spAutoFit/>
            </a:bodyPr>
            <a:lstStyle/>
            <a:p>
              <a:pPr algn="ctr" eaLnBrk="1" hangingPunct="1">
                <a:defRPr/>
              </a:pPr>
              <a:r>
                <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4" name="图片 13" descr="5fb57052dec8c544dc827a30a44c2fd6"/>
          <p:cNvPicPr>
            <a:picLocks noChangeAspect="1"/>
          </p:cNvPicPr>
          <p:nvPr/>
        </p:nvPicPr>
        <p:blipFill>
          <a:blip r:embed="rId2"/>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2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p:val>
                                            <p:fltVal val="0.5"/>
                                          </p:val>
                                        </p:tav>
                                        <p:tav tm="100000">
                                          <p:val>
                                            <p:strVal val="#ppt_x"/>
                                          </p:val>
                                        </p:tav>
                                      </p:tavLst>
                                    </p:anim>
                                    <p:anim calcmode="lin" valueType="num">
                                      <p:cBhvr>
                                        <p:cTn id="10" dur="10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0751" y="1812524"/>
            <a:ext cx="10617349" cy="2006087"/>
            <a:chOff x="1187450" y="2641093"/>
            <a:chExt cx="10617349" cy="2006087"/>
          </a:xfrm>
        </p:grpSpPr>
        <p:grpSp>
          <p:nvGrpSpPr>
            <p:cNvPr id="3" name="Aichitds4"/>
            <p:cNvGrpSpPr/>
            <p:nvPr/>
          </p:nvGrpSpPr>
          <p:grpSpPr>
            <a:xfrm>
              <a:off x="2105025" y="4473194"/>
              <a:ext cx="2446263" cy="173986"/>
              <a:chOff x="3803403" y="5705223"/>
              <a:chExt cx="2446263" cy="173986"/>
            </a:xfrm>
          </p:grpSpPr>
          <p:cxnSp>
            <p:nvCxnSpPr>
              <p:cNvPr id="9" name="Aichitds4-1"/>
              <p:cNvCxnSpPr/>
              <p:nvPr/>
            </p:nvCxnSpPr>
            <p:spPr>
              <a:xfrm>
                <a:off x="3803403" y="5792216"/>
                <a:ext cx="2272277" cy="0"/>
              </a:xfrm>
              <a:prstGeom prst="line">
                <a:avLst/>
              </a:prstGeom>
              <a:noFill/>
              <a:ln w="6350" cap="flat" cmpd="sng" algn="ctr">
                <a:solidFill>
                  <a:srgbClr val="C00000"/>
                </a:solidFill>
                <a:prstDash val="solid"/>
                <a:miter lim="800000"/>
              </a:ln>
              <a:effectLst/>
            </p:spPr>
          </p:cxnSp>
          <p:sp>
            <p:nvSpPr>
              <p:cNvPr id="10" name="Aichitds4-2"/>
              <p:cNvSpPr/>
              <p:nvPr/>
            </p:nvSpPr>
            <p:spPr>
              <a:xfrm>
                <a:off x="6075680" y="5705223"/>
                <a:ext cx="173986" cy="173986"/>
              </a:xfrm>
              <a:prstGeom prst="donu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cxnSp>
          <p:nvCxnSpPr>
            <p:cNvPr id="4" name="Aichitds5"/>
            <p:cNvCxnSpPr/>
            <p:nvPr/>
          </p:nvCxnSpPr>
          <p:spPr>
            <a:xfrm>
              <a:off x="2099247" y="3037371"/>
              <a:ext cx="0" cy="1522816"/>
            </a:xfrm>
            <a:prstGeom prst="line">
              <a:avLst/>
            </a:prstGeom>
            <a:noFill/>
            <a:ln w="6350" cap="flat" cmpd="sng" algn="ctr">
              <a:solidFill>
                <a:srgbClr val="C00000"/>
              </a:solidFill>
              <a:prstDash val="solid"/>
              <a:miter lim="800000"/>
            </a:ln>
            <a:effectLst/>
          </p:spPr>
        </p:cxnSp>
        <p:sp>
          <p:nvSpPr>
            <p:cNvPr id="5" name="Aichitds6"/>
            <p:cNvSpPr txBox="1"/>
            <p:nvPr/>
          </p:nvSpPr>
          <p:spPr>
            <a:xfrm>
              <a:off x="3586938" y="2641093"/>
              <a:ext cx="8217861" cy="1823576"/>
            </a:xfrm>
            <a:prstGeom prst="rect">
              <a:avLst/>
            </a:prstGeom>
            <a:noFill/>
          </p:spPr>
          <p:txBody>
            <a:bodyPr wrap="square" rtlCol="0">
              <a:spAutoFit/>
            </a:bodyPr>
            <a:lstStyle/>
            <a:p>
              <a:pPr algn="just">
                <a:lnSpc>
                  <a:spcPct val="150000"/>
                </a:lnSpc>
                <a:buClr>
                  <a:srgbClr val="C00000"/>
                </a:buClr>
                <a:defRPr/>
              </a:pPr>
              <a:r>
                <a:rPr lang="zh-CN" altLang="en-US" sz="1500" dirty="0">
                  <a:solidFill>
                    <a:srgbClr val="44546A">
                      <a:lumMod val="50000"/>
                    </a:srgbClr>
                  </a:solidFill>
                  <a:latin typeface="+mn-ea"/>
                  <a:sym typeface="微软雅黑" panose="020B0503020204020204" pitchFamily="34" charset="-122"/>
                </a:rPr>
                <a:t>面对错综复杂的国际形势、艰巨繁重的改革发展稳定任务特别是突如其来的新冠肺炎疫情，以习近平同志为核心的党中央统筹中华民族伟大复兴战略全局和世界百年未有之大变局，团结带领全党全国各族人民统筹推进“五位一体”总体布局，协调推进“四个全面”战略布局，攻坚克难、化危为机，砥砺前行、开拓创新，百折不挠办好自己的事，推动党和国家各项事业取得新的重大成就，充分彰显党的领导和中国特色社会主义制度的显著优势。</a:t>
              </a:r>
              <a:endParaRPr lang="zh-CN" altLang="en-US" sz="1500" b="1" dirty="0">
                <a:solidFill>
                  <a:srgbClr val="C00000"/>
                </a:solidFill>
                <a:latin typeface="+mn-ea"/>
                <a:sym typeface="微软雅黑" panose="020B0503020204020204" pitchFamily="34" charset="-122"/>
              </a:endParaRPr>
            </a:p>
          </p:txBody>
        </p:sp>
        <p:grpSp>
          <p:nvGrpSpPr>
            <p:cNvPr id="6" name="Aichitds7"/>
            <p:cNvGrpSpPr/>
            <p:nvPr/>
          </p:nvGrpSpPr>
          <p:grpSpPr>
            <a:xfrm>
              <a:off x="1187450" y="2733603"/>
              <a:ext cx="2141428" cy="669957"/>
              <a:chOff x="1187450" y="3400353"/>
              <a:chExt cx="2141428" cy="669957"/>
            </a:xfrm>
          </p:grpSpPr>
          <p:sp>
            <p:nvSpPr>
              <p:cNvPr id="7" name="Aichitds7-1"/>
              <p:cNvSpPr/>
              <p:nvPr/>
            </p:nvSpPr>
            <p:spPr>
              <a:xfrm>
                <a:off x="1187450" y="3400353"/>
                <a:ext cx="2141428" cy="669957"/>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Aichitds7-2"/>
              <p:cNvSpPr>
                <a:spLocks noChangeArrowheads="1"/>
              </p:cNvSpPr>
              <p:nvPr/>
            </p:nvSpPr>
            <p:spPr bwMode="auto">
              <a:xfrm>
                <a:off x="1474085" y="3494289"/>
                <a:ext cx="1812264" cy="465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a:defRPr/>
                </a:pPr>
                <a:r>
                  <a:rPr lang="en-US" altLang="zh-CN" sz="2800" kern="0" dirty="0">
                    <a:solidFill>
                      <a:srgbClr val="F6E2C4"/>
                    </a:solidFill>
                    <a:latin typeface="字魂35号-经典雅黑" panose="02000000000000000000" pitchFamily="2" charset="-122"/>
                    <a:ea typeface="字魂35号-经典雅黑" panose="02000000000000000000" pitchFamily="2" charset="-122"/>
                    <a:sym typeface="微软雅黑" panose="020B0503020204020204" pitchFamily="34" charset="-122"/>
                  </a:rPr>
                  <a:t>2020</a:t>
                </a:r>
                <a:r>
                  <a:rPr lang="zh-CN" altLang="en-US" sz="2800" kern="0" dirty="0">
                    <a:solidFill>
                      <a:srgbClr val="F6E2C4"/>
                    </a:solidFill>
                    <a:latin typeface="字魂35号-经典雅黑" panose="02000000000000000000" pitchFamily="2" charset="-122"/>
                    <a:ea typeface="字魂35号-经典雅黑" panose="02000000000000000000" pitchFamily="2" charset="-122"/>
                    <a:sym typeface="微软雅黑" panose="020B0503020204020204" pitchFamily="34" charset="-122"/>
                  </a:rPr>
                  <a:t>年</a:t>
                </a:r>
                <a:endParaRPr kumimoji="0" lang="zh-CN" altLang="en-US" sz="2800" i="0" u="none" strike="noStrike" kern="0" cap="none" spc="0" normalizeH="0" baseline="0" noProof="0" dirty="0">
                  <a:ln>
                    <a:noFill/>
                  </a:ln>
                  <a:solidFill>
                    <a:srgbClr val="F6E2C4"/>
                  </a:solidFill>
                  <a:effectLst/>
                  <a:uLnTx/>
                  <a:uFillTx/>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grpSp>
      </p:grpSp>
      <p:grpSp>
        <p:nvGrpSpPr>
          <p:cNvPr id="12" name="组合 11"/>
          <p:cNvGrpSpPr/>
          <p:nvPr/>
        </p:nvGrpSpPr>
        <p:grpSpPr>
          <a:xfrm>
            <a:off x="850751" y="4184249"/>
            <a:ext cx="10617349" cy="1615562"/>
            <a:chOff x="1187450" y="2641093"/>
            <a:chExt cx="10617349" cy="1615562"/>
          </a:xfrm>
        </p:grpSpPr>
        <p:grpSp>
          <p:nvGrpSpPr>
            <p:cNvPr id="13" name="Aichitds4"/>
            <p:cNvGrpSpPr/>
            <p:nvPr/>
          </p:nvGrpSpPr>
          <p:grpSpPr>
            <a:xfrm>
              <a:off x="2105025" y="4082669"/>
              <a:ext cx="2446263" cy="173986"/>
              <a:chOff x="3803403" y="5314698"/>
              <a:chExt cx="2446263" cy="173986"/>
            </a:xfrm>
          </p:grpSpPr>
          <p:cxnSp>
            <p:nvCxnSpPr>
              <p:cNvPr id="19" name="Aichitds4-1"/>
              <p:cNvCxnSpPr/>
              <p:nvPr/>
            </p:nvCxnSpPr>
            <p:spPr>
              <a:xfrm>
                <a:off x="3803403" y="5401691"/>
                <a:ext cx="2272277" cy="0"/>
              </a:xfrm>
              <a:prstGeom prst="line">
                <a:avLst/>
              </a:prstGeom>
              <a:noFill/>
              <a:ln w="6350" cap="flat" cmpd="sng" algn="ctr">
                <a:solidFill>
                  <a:srgbClr val="C00000"/>
                </a:solidFill>
                <a:prstDash val="solid"/>
                <a:miter lim="800000"/>
              </a:ln>
              <a:effectLst/>
            </p:spPr>
          </p:cxnSp>
          <p:sp>
            <p:nvSpPr>
              <p:cNvPr id="20" name="Aichitds4-2"/>
              <p:cNvSpPr/>
              <p:nvPr/>
            </p:nvSpPr>
            <p:spPr>
              <a:xfrm>
                <a:off x="6075680" y="5314698"/>
                <a:ext cx="173986" cy="173986"/>
              </a:xfrm>
              <a:prstGeom prst="donu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cxnSp>
          <p:nvCxnSpPr>
            <p:cNvPr id="14" name="Aichitds5"/>
            <p:cNvCxnSpPr/>
            <p:nvPr/>
          </p:nvCxnSpPr>
          <p:spPr>
            <a:xfrm>
              <a:off x="2099247" y="3037371"/>
              <a:ext cx="0" cy="1132291"/>
            </a:xfrm>
            <a:prstGeom prst="line">
              <a:avLst/>
            </a:prstGeom>
            <a:noFill/>
            <a:ln w="6350" cap="flat" cmpd="sng" algn="ctr">
              <a:solidFill>
                <a:srgbClr val="C00000"/>
              </a:solidFill>
              <a:prstDash val="solid"/>
              <a:miter lim="800000"/>
            </a:ln>
            <a:effectLst/>
          </p:spPr>
        </p:cxnSp>
        <p:sp>
          <p:nvSpPr>
            <p:cNvPr id="15" name="Aichitds6"/>
            <p:cNvSpPr txBox="1"/>
            <p:nvPr/>
          </p:nvSpPr>
          <p:spPr>
            <a:xfrm>
              <a:off x="3586938" y="2641093"/>
              <a:ext cx="8217861" cy="1436547"/>
            </a:xfrm>
            <a:prstGeom prst="rect">
              <a:avLst/>
            </a:prstGeom>
            <a:noFill/>
          </p:spPr>
          <p:txBody>
            <a:bodyPr wrap="square" rtlCol="0">
              <a:spAutoFit/>
            </a:bodyPr>
            <a:lstStyle/>
            <a:p>
              <a:pPr algn="just">
                <a:lnSpc>
                  <a:spcPct val="150000"/>
                </a:lnSpc>
                <a:buClr>
                  <a:srgbClr val="C00000"/>
                </a:buClr>
                <a:defRPr/>
              </a:pPr>
              <a:r>
                <a:rPr lang="zh-CN" altLang="en-US" sz="1500" dirty="0">
                  <a:solidFill>
                    <a:srgbClr val="44546A">
                      <a:lumMod val="50000"/>
                    </a:srgbClr>
                  </a:solidFill>
                  <a:latin typeface="+mn-ea"/>
                  <a:sym typeface="微软雅黑" panose="020B0503020204020204" pitchFamily="34" charset="-122"/>
                </a:rPr>
                <a:t>中央纪委国家监委和地方各级纪委监委坚持不懈学懂弄通做实习近平新时代中国特色社会主义思想，以高度政治自觉担负起“两个维护”重大责任，坚持严的主基调，稳中求进、坚定稳妥，在防控疫情斗争、决胜全面建成小康社会、决战脱贫攻坚等大战大考中忠诚履职尽责，纪检监察工作高质量发展深入推进。</a:t>
              </a:r>
              <a:endParaRPr lang="zh-CN" altLang="en-US" sz="1500" b="1" dirty="0">
                <a:solidFill>
                  <a:srgbClr val="C00000"/>
                </a:solidFill>
                <a:latin typeface="+mn-ea"/>
                <a:sym typeface="微软雅黑" panose="020B0503020204020204" pitchFamily="34" charset="-122"/>
              </a:endParaRPr>
            </a:p>
          </p:txBody>
        </p:sp>
        <p:grpSp>
          <p:nvGrpSpPr>
            <p:cNvPr id="16" name="Aichitds7"/>
            <p:cNvGrpSpPr/>
            <p:nvPr/>
          </p:nvGrpSpPr>
          <p:grpSpPr>
            <a:xfrm>
              <a:off x="1187450" y="2733603"/>
              <a:ext cx="2141428" cy="669957"/>
              <a:chOff x="1187450" y="3400353"/>
              <a:chExt cx="2141428" cy="669957"/>
            </a:xfrm>
          </p:grpSpPr>
          <p:sp>
            <p:nvSpPr>
              <p:cNvPr id="17" name="Aichitds7-1"/>
              <p:cNvSpPr/>
              <p:nvPr/>
            </p:nvSpPr>
            <p:spPr>
              <a:xfrm>
                <a:off x="1187450" y="3400353"/>
                <a:ext cx="2141428" cy="669957"/>
              </a:xfrm>
              <a:prstGeom prst="round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Aichitds7-2"/>
              <p:cNvSpPr>
                <a:spLocks noChangeArrowheads="1"/>
              </p:cNvSpPr>
              <p:nvPr/>
            </p:nvSpPr>
            <p:spPr bwMode="auto">
              <a:xfrm>
                <a:off x="1244824" y="3400982"/>
                <a:ext cx="1948714" cy="64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089" tIns="17044" rIns="34089" bIns="17044">
                <a:spAutoFit/>
              </a:bodyPr>
              <a:lstStyle/>
              <a:p>
                <a:pPr lvl="0" algn="ctr">
                  <a:lnSpc>
                    <a:spcPct val="90000"/>
                  </a:lnSpc>
                  <a:defRPr/>
                </a:pPr>
                <a:r>
                  <a:rPr lang="zh-CN" altLang="en-US" sz="2200" kern="0" dirty="0">
                    <a:solidFill>
                      <a:srgbClr val="F6E2C4"/>
                    </a:solidFill>
                    <a:latin typeface="字魂35号-经典雅黑" panose="02000000000000000000" pitchFamily="2" charset="-122"/>
                    <a:ea typeface="字魂35号-经典雅黑" panose="02000000000000000000" pitchFamily="2" charset="-122"/>
                    <a:sym typeface="微软雅黑" panose="020B0503020204020204" pitchFamily="34" charset="-122"/>
                  </a:rPr>
                  <a:t>在党中央</a:t>
                </a:r>
                <a:endParaRPr lang="en-US" altLang="zh-CN" sz="2200" kern="0" dirty="0">
                  <a:solidFill>
                    <a:srgbClr val="F6E2C4"/>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a:p>
                <a:pPr lvl="0" algn="ctr">
                  <a:lnSpc>
                    <a:spcPct val="90000"/>
                  </a:lnSpc>
                  <a:defRPr/>
                </a:pPr>
                <a:r>
                  <a:rPr lang="zh-CN" altLang="en-US" sz="2200" kern="0" dirty="0">
                    <a:solidFill>
                      <a:srgbClr val="F6E2C4"/>
                    </a:solidFill>
                    <a:latin typeface="字魂35号-经典雅黑" panose="02000000000000000000" pitchFamily="2" charset="-122"/>
                    <a:ea typeface="字魂35号-经典雅黑" panose="02000000000000000000" pitchFamily="2" charset="-122"/>
                    <a:sym typeface="微软雅黑" panose="020B0503020204020204" pitchFamily="34" charset="-122"/>
                  </a:rPr>
                  <a:t>坚强领导下</a:t>
                </a:r>
                <a:endParaRPr kumimoji="0" lang="zh-CN" altLang="en-US" sz="2200" i="0" u="none" strike="noStrike" kern="0" cap="none" spc="0" normalizeH="0" baseline="0" noProof="0" dirty="0">
                  <a:ln>
                    <a:noFill/>
                  </a:ln>
                  <a:solidFill>
                    <a:srgbClr val="F6E2C4"/>
                  </a:solidFill>
                  <a:effectLst/>
                  <a:uLnTx/>
                  <a:uFillTx/>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9474" y="1437263"/>
            <a:ext cx="9508866" cy="536964"/>
            <a:chOff x="1147021" y="1884568"/>
            <a:chExt cx="9508866" cy="536964"/>
          </a:xfrm>
        </p:grpSpPr>
        <p:grpSp>
          <p:nvGrpSpPr>
            <p:cNvPr id="3" name="Group 4"/>
            <p:cNvGrpSpPr>
              <a:grpSpLocks noChangeAspect="1"/>
            </p:cNvGrpSpPr>
            <p:nvPr/>
          </p:nvGrpSpPr>
          <p:grpSpPr bwMode="auto">
            <a:xfrm>
              <a:off x="1147021" y="1884568"/>
              <a:ext cx="903606" cy="461665"/>
              <a:chOff x="3222" y="1845"/>
              <a:chExt cx="1237" cy="632"/>
            </a:xfrm>
            <a:solidFill>
              <a:srgbClr val="C00000"/>
            </a:solidFill>
          </p:grpSpPr>
          <p:sp>
            <p:nvSpPr>
              <p:cNvPr id="5" name="Freeform 5"/>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 name="Rectangle 6"/>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4" name="矩形 3"/>
            <p:cNvSpPr/>
            <p:nvPr/>
          </p:nvSpPr>
          <p:spPr>
            <a:xfrm>
              <a:off x="2099569" y="1898312"/>
              <a:ext cx="8556318" cy="523220"/>
            </a:xfrm>
            <a:prstGeom prst="rect">
              <a:avLst/>
            </a:prstGeom>
          </p:spPr>
          <p:txBody>
            <a:bodyPr wrap="square">
              <a:spAutoFit/>
            </a:bodyPr>
            <a:lstStyle/>
            <a:p>
              <a:pPr lvl="0">
                <a:defRPr/>
              </a:pPr>
              <a:r>
                <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2020</a:t>
              </a: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年纪检监察取得的</a:t>
              </a:r>
              <a:r>
                <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5</a:t>
              </a: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个成绩</a:t>
              </a:r>
              <a:endParaRPr lang="zh-CN" altLang="en-US" sz="28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grpSp>
      <p:pic>
        <p:nvPicPr>
          <p:cNvPr id="7" name="图片 6"/>
          <p:cNvPicPr>
            <a:picLocks noChangeAspect="1"/>
          </p:cNvPicPr>
          <p:nvPr/>
        </p:nvPicPr>
        <p:blipFill>
          <a:blip r:embed="rId1" cstate="print">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8247728" y="2207491"/>
            <a:ext cx="3965894" cy="4652098"/>
          </a:xfrm>
          <a:prstGeom prst="rect">
            <a:avLst/>
          </a:prstGeom>
        </p:spPr>
      </p:pic>
      <p:cxnSp>
        <p:nvCxnSpPr>
          <p:cNvPr id="8" name="直接连接符 7"/>
          <p:cNvCxnSpPr/>
          <p:nvPr/>
        </p:nvCxnSpPr>
        <p:spPr>
          <a:xfrm>
            <a:off x="1151609" y="2171124"/>
            <a:ext cx="2710" cy="4692706"/>
          </a:xfrm>
          <a:prstGeom prst="line">
            <a:avLst/>
          </a:prstGeom>
          <a:noFill/>
          <a:ln w="6350" cap="flat" cmpd="sng" algn="ctr">
            <a:solidFill>
              <a:srgbClr val="FF9500"/>
            </a:solidFill>
            <a:prstDash val="solid"/>
            <a:miter lim="800000"/>
          </a:ln>
          <a:effectLst/>
        </p:spPr>
      </p:cxnSp>
      <p:sp>
        <p:nvSpPr>
          <p:cNvPr id="9" name="PA_圆角矩形 12"/>
          <p:cNvSpPr>
            <a:spLocks noChangeAspect="1"/>
          </p:cNvSpPr>
          <p:nvPr>
            <p:custDataLst>
              <p:tags r:id="rId3"/>
            </p:custDataLst>
          </p:nvPr>
        </p:nvSpPr>
        <p:spPr>
          <a:xfrm>
            <a:off x="937969" y="2171124"/>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1</a:t>
            </a: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 name="矩形 9"/>
          <p:cNvSpPr/>
          <p:nvPr/>
        </p:nvSpPr>
        <p:spPr>
          <a:xfrm>
            <a:off x="1439497" y="2116090"/>
            <a:ext cx="6952028" cy="830997"/>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紧紧围绕党中央重大决策部署贯彻落实情况强化政治监督，锲而不舍落实中央八项规定及其实施细则精神，持续纠治形式主义、官僚主义，防止享乐主义、奢靡之风反弹回潮。</a:t>
            </a:r>
            <a:endParaRPr lang="en-US" altLang="zh-CN" sz="1600" dirty="0">
              <a:solidFill>
                <a:srgbClr val="591300"/>
              </a:solidFill>
              <a:latin typeface="+mn-ea"/>
              <a:cs typeface="+mn-ea"/>
              <a:sym typeface="思源黑体 CN Normal" panose="020B0400000000000000" pitchFamily="34" charset="-122"/>
            </a:endParaRPr>
          </a:p>
        </p:txBody>
      </p:sp>
      <p:sp>
        <p:nvSpPr>
          <p:cNvPr id="17" name="PA_圆角矩形 12"/>
          <p:cNvSpPr>
            <a:spLocks noChangeAspect="1"/>
          </p:cNvSpPr>
          <p:nvPr>
            <p:custDataLst>
              <p:tags r:id="rId4"/>
            </p:custDataLst>
          </p:nvPr>
        </p:nvSpPr>
        <p:spPr>
          <a:xfrm>
            <a:off x="937969" y="3139136"/>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2</a:t>
            </a: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8" name="矩形 17"/>
          <p:cNvSpPr/>
          <p:nvPr/>
        </p:nvSpPr>
        <p:spPr>
          <a:xfrm>
            <a:off x="1439497" y="3090406"/>
            <a:ext cx="6952028"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坚守政治巡视定位，抓好巡视整改和成果运用，完善巡视巡察上下联动工作机制。</a:t>
            </a:r>
            <a:endParaRPr lang="en-US" altLang="zh-CN" sz="1600" dirty="0">
              <a:solidFill>
                <a:srgbClr val="591300"/>
              </a:solidFill>
              <a:latin typeface="+mn-ea"/>
              <a:cs typeface="+mn-ea"/>
              <a:sym typeface="思源黑体 CN Normal" panose="020B0400000000000000" pitchFamily="34" charset="-122"/>
            </a:endParaRPr>
          </a:p>
        </p:txBody>
      </p:sp>
      <p:sp>
        <p:nvSpPr>
          <p:cNvPr id="19" name="PA_圆角矩形 12"/>
          <p:cNvSpPr>
            <a:spLocks noChangeAspect="1"/>
          </p:cNvSpPr>
          <p:nvPr>
            <p:custDataLst>
              <p:tags r:id="rId5"/>
            </p:custDataLst>
          </p:nvPr>
        </p:nvSpPr>
        <p:spPr>
          <a:xfrm>
            <a:off x="937969" y="394866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3</a:t>
            </a: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0" name="矩形 19"/>
          <p:cNvSpPr/>
          <p:nvPr/>
        </p:nvSpPr>
        <p:spPr>
          <a:xfrm>
            <a:off x="1439497" y="3899930"/>
            <a:ext cx="7024580"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深化纪检监察体制改革，发挥专责监督作用，促进党内监督同其他监督贯通协同，着力破解对“一把手”监督和同级监督难题。</a:t>
            </a:r>
            <a:endParaRPr lang="en-US" altLang="zh-CN" sz="1600" dirty="0">
              <a:solidFill>
                <a:srgbClr val="591300"/>
              </a:solidFill>
              <a:latin typeface="+mn-ea"/>
              <a:cs typeface="+mn-ea"/>
              <a:sym typeface="思源黑体 CN Normal" panose="020B0400000000000000" pitchFamily="34" charset="-122"/>
            </a:endParaRPr>
          </a:p>
        </p:txBody>
      </p:sp>
      <p:sp>
        <p:nvSpPr>
          <p:cNvPr id="21" name="PA_圆角矩形 12"/>
          <p:cNvSpPr>
            <a:spLocks noChangeAspect="1"/>
          </p:cNvSpPr>
          <p:nvPr>
            <p:custDataLst>
              <p:tags r:id="rId6"/>
            </p:custDataLst>
          </p:nvPr>
        </p:nvSpPr>
        <p:spPr>
          <a:xfrm>
            <a:off x="937969" y="475240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4</a:t>
            </a: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2" name="矩形 21"/>
          <p:cNvSpPr/>
          <p:nvPr/>
        </p:nvSpPr>
        <p:spPr>
          <a:xfrm>
            <a:off x="1439497" y="4675102"/>
            <a:ext cx="7024580" cy="830997"/>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坚持一体推进不敢腐、不能腐、不想腐战略目标，坚决查处政治问题和经济问题交织的腐败案件，深化金融、国企、政法等领域反腐败工作，着力整治群众身边腐败和作风问题，精准运用“四种形态”，扎实做好以案促改。</a:t>
            </a:r>
            <a:endParaRPr lang="en-US" altLang="zh-CN" sz="1600" dirty="0">
              <a:solidFill>
                <a:srgbClr val="591300"/>
              </a:solidFill>
              <a:latin typeface="+mn-ea"/>
              <a:cs typeface="+mn-ea"/>
              <a:sym typeface="思源黑体 CN Normal" panose="020B0400000000000000" pitchFamily="34" charset="-122"/>
            </a:endParaRPr>
          </a:p>
        </p:txBody>
      </p:sp>
      <p:sp>
        <p:nvSpPr>
          <p:cNvPr id="23" name="PA_圆角矩形 12"/>
          <p:cNvSpPr>
            <a:spLocks noChangeAspect="1"/>
          </p:cNvSpPr>
          <p:nvPr>
            <p:custDataLst>
              <p:tags r:id="rId7"/>
            </p:custDataLst>
          </p:nvPr>
        </p:nvSpPr>
        <p:spPr>
          <a:xfrm>
            <a:off x="937969" y="579988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5</a:t>
            </a: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4" name="矩形 23"/>
          <p:cNvSpPr/>
          <p:nvPr/>
        </p:nvSpPr>
        <p:spPr>
          <a:xfrm>
            <a:off x="1439497" y="5722580"/>
            <a:ext cx="7024580"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加强纪检监察机关自身建设，强化自我约束，自觉接受监督，坚决防止“灯下黑”。</a:t>
            </a:r>
            <a:endParaRPr lang="en-US" altLang="zh-CN" sz="1600" dirty="0">
              <a:solidFill>
                <a:srgbClr val="591300"/>
              </a:solidFill>
              <a:latin typeface="+mn-ea"/>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par>
                                <p:cTn id="12" presetID="22" presetClass="entr" presetSubtype="1"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1000"/>
                                        <p:tgtEl>
                                          <p:spTgt spid="8"/>
                                        </p:tgtEl>
                                      </p:cBhvr>
                                    </p:animEffect>
                                  </p:childTnLst>
                                </p:cTn>
                              </p:par>
                              <p:par>
                                <p:cTn id="15" presetID="23" presetClass="entr" presetSubtype="52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 calcmode="lin" valueType="num">
                                      <p:cBhvr>
                                        <p:cTn id="19" dur="1000" fill="hold"/>
                                        <p:tgtEl>
                                          <p:spTgt spid="9"/>
                                        </p:tgtEl>
                                        <p:attrNameLst>
                                          <p:attrName>ppt_x</p:attrName>
                                        </p:attrNameLst>
                                      </p:cBhvr>
                                      <p:tavLst>
                                        <p:tav tm="0">
                                          <p:val>
                                            <p:fltVal val="0.5"/>
                                          </p:val>
                                        </p:tav>
                                        <p:tav tm="100000">
                                          <p:val>
                                            <p:strVal val="#ppt_x"/>
                                          </p:val>
                                        </p:tav>
                                      </p:tavLst>
                                    </p:anim>
                                    <p:anim calcmode="lin" valueType="num">
                                      <p:cBhvr>
                                        <p:cTn id="20" dur="1000" fill="hold"/>
                                        <p:tgtEl>
                                          <p:spTgt spid="9"/>
                                        </p:tgtEl>
                                        <p:attrNameLst>
                                          <p:attrName>ppt_y</p:attrName>
                                        </p:attrNameLst>
                                      </p:cBhvr>
                                      <p:tavLst>
                                        <p:tav tm="0">
                                          <p:val>
                                            <p:fltVal val="0.5"/>
                                          </p:val>
                                        </p:tav>
                                        <p:tav tm="100000">
                                          <p:val>
                                            <p:strVal val="#ppt_y"/>
                                          </p:val>
                                        </p:tav>
                                      </p:tavLst>
                                    </p:anim>
                                  </p:childTnLst>
                                </p:cTn>
                              </p:par>
                            </p:childTnLst>
                          </p:cTn>
                        </p:par>
                        <p:par>
                          <p:cTn id="21" fill="hold">
                            <p:stCondLst>
                              <p:cond delay="500"/>
                            </p:stCondLst>
                            <p:childTnLst>
                              <p:par>
                                <p:cTn id="22" presetID="18" presetClass="entr" presetSubtype="12"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Left)">
                                      <p:cBhvr>
                                        <p:cTn id="24" dur="500"/>
                                        <p:tgtEl>
                                          <p:spTgt spid="10"/>
                                        </p:tgtEl>
                                      </p:cBhvr>
                                    </p:animEffect>
                                  </p:childTnLst>
                                </p:cTn>
                              </p:par>
                              <p:par>
                                <p:cTn id="25" presetID="23" presetClass="entr" presetSubtype="52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fltVal val="0"/>
                                          </p:val>
                                        </p:tav>
                                        <p:tav tm="100000">
                                          <p:val>
                                            <p:strVal val="#ppt_w"/>
                                          </p:val>
                                        </p:tav>
                                      </p:tavLst>
                                    </p:anim>
                                    <p:anim calcmode="lin" valueType="num">
                                      <p:cBhvr>
                                        <p:cTn id="28" dur="1000" fill="hold"/>
                                        <p:tgtEl>
                                          <p:spTgt spid="17"/>
                                        </p:tgtEl>
                                        <p:attrNameLst>
                                          <p:attrName>ppt_h</p:attrName>
                                        </p:attrNameLst>
                                      </p:cBhvr>
                                      <p:tavLst>
                                        <p:tav tm="0">
                                          <p:val>
                                            <p:fltVal val="0"/>
                                          </p:val>
                                        </p:tav>
                                        <p:tav tm="100000">
                                          <p:val>
                                            <p:strVal val="#ppt_h"/>
                                          </p:val>
                                        </p:tav>
                                      </p:tavLst>
                                    </p:anim>
                                    <p:anim calcmode="lin" valueType="num">
                                      <p:cBhvr>
                                        <p:cTn id="29" dur="1000" fill="hold"/>
                                        <p:tgtEl>
                                          <p:spTgt spid="17"/>
                                        </p:tgtEl>
                                        <p:attrNameLst>
                                          <p:attrName>ppt_x</p:attrName>
                                        </p:attrNameLst>
                                      </p:cBhvr>
                                      <p:tavLst>
                                        <p:tav tm="0">
                                          <p:val>
                                            <p:fltVal val="0.5"/>
                                          </p:val>
                                        </p:tav>
                                        <p:tav tm="100000">
                                          <p:val>
                                            <p:strVal val="#ppt_x"/>
                                          </p:val>
                                        </p:tav>
                                      </p:tavLst>
                                    </p:anim>
                                    <p:anim calcmode="lin" valueType="num">
                                      <p:cBhvr>
                                        <p:cTn id="30" dur="1000" fill="hold"/>
                                        <p:tgtEl>
                                          <p:spTgt spid="17"/>
                                        </p:tgtEl>
                                        <p:attrNameLst>
                                          <p:attrName>ppt_y</p:attrName>
                                        </p:attrNameLst>
                                      </p:cBhvr>
                                      <p:tavLst>
                                        <p:tav tm="0">
                                          <p:val>
                                            <p:fltVal val="0.5"/>
                                          </p:val>
                                        </p:tav>
                                        <p:tav tm="100000">
                                          <p:val>
                                            <p:strVal val="#ppt_y"/>
                                          </p:val>
                                        </p:tav>
                                      </p:tavLst>
                                    </p:anim>
                                  </p:childTnLst>
                                </p:cTn>
                              </p:par>
                            </p:childTnLst>
                          </p:cTn>
                        </p:par>
                        <p:par>
                          <p:cTn id="31" fill="hold">
                            <p:stCondLst>
                              <p:cond delay="1000"/>
                            </p:stCondLst>
                            <p:childTnLst>
                              <p:par>
                                <p:cTn id="32" presetID="18" presetClass="entr" presetSubtype="1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strips(downLeft)">
                                      <p:cBhvr>
                                        <p:cTn id="34" dur="500"/>
                                        <p:tgtEl>
                                          <p:spTgt spid="18"/>
                                        </p:tgtEl>
                                      </p:cBhvr>
                                    </p:animEffect>
                                  </p:childTnLst>
                                </p:cTn>
                              </p:par>
                              <p:par>
                                <p:cTn id="35" presetID="23" presetClass="entr" presetSubtype="52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 calcmode="lin" valueType="num">
                                      <p:cBhvr>
                                        <p:cTn id="39" dur="1000" fill="hold"/>
                                        <p:tgtEl>
                                          <p:spTgt spid="19"/>
                                        </p:tgtEl>
                                        <p:attrNameLst>
                                          <p:attrName>ppt_x</p:attrName>
                                        </p:attrNameLst>
                                      </p:cBhvr>
                                      <p:tavLst>
                                        <p:tav tm="0">
                                          <p:val>
                                            <p:fltVal val="0.5"/>
                                          </p:val>
                                        </p:tav>
                                        <p:tav tm="100000">
                                          <p:val>
                                            <p:strVal val="#ppt_x"/>
                                          </p:val>
                                        </p:tav>
                                      </p:tavLst>
                                    </p:anim>
                                    <p:anim calcmode="lin" valueType="num">
                                      <p:cBhvr>
                                        <p:cTn id="40" dur="1000" fill="hold"/>
                                        <p:tgtEl>
                                          <p:spTgt spid="19"/>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18" presetClass="entr" presetSubtype="1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strips(downLeft)">
                                      <p:cBhvr>
                                        <p:cTn id="44" dur="500"/>
                                        <p:tgtEl>
                                          <p:spTgt spid="20"/>
                                        </p:tgtEl>
                                      </p:cBhvr>
                                    </p:animEffect>
                                  </p:childTnLst>
                                </p:cTn>
                              </p:par>
                              <p:par>
                                <p:cTn id="45" presetID="23" presetClass="entr" presetSubtype="528"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ppt_x</p:attrName>
                                        </p:attrNameLst>
                                      </p:cBhvr>
                                      <p:tavLst>
                                        <p:tav tm="0">
                                          <p:val>
                                            <p:fltVal val="0.5"/>
                                          </p:val>
                                        </p:tav>
                                        <p:tav tm="100000">
                                          <p:val>
                                            <p:strVal val="#ppt_x"/>
                                          </p:val>
                                        </p:tav>
                                      </p:tavLst>
                                    </p:anim>
                                    <p:anim calcmode="lin" valueType="num">
                                      <p:cBhvr>
                                        <p:cTn id="50" dur="1000" fill="hold"/>
                                        <p:tgtEl>
                                          <p:spTgt spid="21"/>
                                        </p:tgtEl>
                                        <p:attrNameLst>
                                          <p:attrName>ppt_y</p:attrName>
                                        </p:attrNameLst>
                                      </p:cBhvr>
                                      <p:tavLst>
                                        <p:tav tm="0">
                                          <p:val>
                                            <p:fltVal val="0.5"/>
                                          </p:val>
                                        </p:tav>
                                        <p:tav tm="100000">
                                          <p:val>
                                            <p:strVal val="#ppt_y"/>
                                          </p:val>
                                        </p:tav>
                                      </p:tavLst>
                                    </p:anim>
                                  </p:childTnLst>
                                </p:cTn>
                              </p:par>
                            </p:childTnLst>
                          </p:cTn>
                        </p:par>
                        <p:par>
                          <p:cTn id="51" fill="hold">
                            <p:stCondLst>
                              <p:cond delay="2000"/>
                            </p:stCondLst>
                            <p:childTnLst>
                              <p:par>
                                <p:cTn id="52" presetID="18" presetClass="entr" presetSubtype="12"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strips(downLeft)">
                                      <p:cBhvr>
                                        <p:cTn id="54" dur="500"/>
                                        <p:tgtEl>
                                          <p:spTgt spid="22"/>
                                        </p:tgtEl>
                                      </p:cBhvr>
                                    </p:animEffect>
                                  </p:childTnLst>
                                </p:cTn>
                              </p:par>
                              <p:par>
                                <p:cTn id="55" presetID="23" presetClass="entr" presetSubtype="528"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1000" fill="hold"/>
                                        <p:tgtEl>
                                          <p:spTgt spid="23"/>
                                        </p:tgtEl>
                                        <p:attrNameLst>
                                          <p:attrName>ppt_w</p:attrName>
                                        </p:attrNameLst>
                                      </p:cBhvr>
                                      <p:tavLst>
                                        <p:tav tm="0">
                                          <p:val>
                                            <p:fltVal val="0"/>
                                          </p:val>
                                        </p:tav>
                                        <p:tav tm="100000">
                                          <p:val>
                                            <p:strVal val="#ppt_w"/>
                                          </p:val>
                                        </p:tav>
                                      </p:tavLst>
                                    </p:anim>
                                    <p:anim calcmode="lin" valueType="num">
                                      <p:cBhvr>
                                        <p:cTn id="58" dur="1000" fill="hold"/>
                                        <p:tgtEl>
                                          <p:spTgt spid="23"/>
                                        </p:tgtEl>
                                        <p:attrNameLst>
                                          <p:attrName>ppt_h</p:attrName>
                                        </p:attrNameLst>
                                      </p:cBhvr>
                                      <p:tavLst>
                                        <p:tav tm="0">
                                          <p:val>
                                            <p:fltVal val="0"/>
                                          </p:val>
                                        </p:tav>
                                        <p:tav tm="100000">
                                          <p:val>
                                            <p:strVal val="#ppt_h"/>
                                          </p:val>
                                        </p:tav>
                                      </p:tavLst>
                                    </p:anim>
                                    <p:anim calcmode="lin" valueType="num">
                                      <p:cBhvr>
                                        <p:cTn id="59" dur="1000" fill="hold"/>
                                        <p:tgtEl>
                                          <p:spTgt spid="23"/>
                                        </p:tgtEl>
                                        <p:attrNameLst>
                                          <p:attrName>ppt_x</p:attrName>
                                        </p:attrNameLst>
                                      </p:cBhvr>
                                      <p:tavLst>
                                        <p:tav tm="0">
                                          <p:val>
                                            <p:fltVal val="0.5"/>
                                          </p:val>
                                        </p:tav>
                                        <p:tav tm="100000">
                                          <p:val>
                                            <p:strVal val="#ppt_x"/>
                                          </p:val>
                                        </p:tav>
                                      </p:tavLst>
                                    </p:anim>
                                    <p:anim calcmode="lin" valueType="num">
                                      <p:cBhvr>
                                        <p:cTn id="60" dur="1000" fill="hold"/>
                                        <p:tgtEl>
                                          <p:spTgt spid="23"/>
                                        </p:tgtEl>
                                        <p:attrNameLst>
                                          <p:attrName>ppt_y</p:attrName>
                                        </p:attrNameLst>
                                      </p:cBhvr>
                                      <p:tavLst>
                                        <p:tav tm="0">
                                          <p:val>
                                            <p:fltVal val="0.5"/>
                                          </p:val>
                                        </p:tav>
                                        <p:tav tm="100000">
                                          <p:val>
                                            <p:strVal val="#ppt_y"/>
                                          </p:val>
                                        </p:tav>
                                      </p:tavLst>
                                    </p:anim>
                                  </p:childTnLst>
                                </p:cTn>
                              </p:par>
                            </p:childTnLst>
                          </p:cTn>
                        </p:par>
                        <p:par>
                          <p:cTn id="61" fill="hold">
                            <p:stCondLst>
                              <p:cond delay="2500"/>
                            </p:stCondLst>
                            <p:childTnLst>
                              <p:par>
                                <p:cTn id="62" presetID="18" presetClass="entr" presetSubtype="12"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downLeft)">
                                      <p:cBhvr>
                                        <p:cTn id="6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7" grpId="0" animBg="1"/>
      <p:bldP spid="18" grpId="0"/>
      <p:bldP spid="19" grpId="0" animBg="1"/>
      <p:bldP spid="20" grpId="0"/>
      <p:bldP spid="21" grpId="0" animBg="1"/>
      <p:bldP spid="22" grpId="0"/>
      <p:bldP spid="23"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itds1"/>
          <p:cNvPicPr>
            <a:picLocks noChangeAspect="1"/>
          </p:cNvPicPr>
          <p:nvPr/>
        </p:nvPicPr>
        <p:blipFill>
          <a:blip r:embed="rId1" cstate="print">
            <a:extLst>
              <a:ext uri="{28A0092B-C50C-407E-A947-70E740481C1C}">
                <a14:useLocalDpi xmlns:a14="http://schemas.microsoft.com/office/drawing/2010/main" val="0"/>
              </a:ext>
            </a:extLst>
          </a:blip>
          <a:srcRect l="544" b="21239"/>
          <a:stretch>
            <a:fillRect/>
          </a:stretch>
        </p:blipFill>
        <p:spPr>
          <a:xfrm flipH="1">
            <a:off x="7625211" y="820774"/>
            <a:ext cx="4566790" cy="6188287"/>
          </a:xfrm>
          <a:custGeom>
            <a:avLst/>
            <a:gdLst>
              <a:gd name="connsiteX0" fmla="*/ 4568574 w 4568574"/>
              <a:gd name="connsiteY0" fmla="*/ 0 h 6190704"/>
              <a:gd name="connsiteX1" fmla="*/ 0 w 4568574"/>
              <a:gd name="connsiteY1" fmla="*/ 0 h 6190704"/>
              <a:gd name="connsiteX2" fmla="*/ 0 w 4568574"/>
              <a:gd name="connsiteY2" fmla="*/ 6190704 h 6190704"/>
              <a:gd name="connsiteX3" fmla="*/ 4568574 w 4568574"/>
              <a:gd name="connsiteY3" fmla="*/ 6190704 h 6190704"/>
            </a:gdLst>
            <a:ahLst/>
            <a:cxnLst>
              <a:cxn ang="0">
                <a:pos x="connsiteX0" y="connsiteY0"/>
              </a:cxn>
              <a:cxn ang="0">
                <a:pos x="connsiteX1" y="connsiteY1"/>
              </a:cxn>
              <a:cxn ang="0">
                <a:pos x="connsiteX2" y="connsiteY2"/>
              </a:cxn>
              <a:cxn ang="0">
                <a:pos x="connsiteX3" y="connsiteY3"/>
              </a:cxn>
            </a:cxnLst>
            <a:rect l="l" t="t" r="r" b="b"/>
            <a:pathLst>
              <a:path w="4568574" h="6190704">
                <a:moveTo>
                  <a:pt x="4568574" y="0"/>
                </a:moveTo>
                <a:lnTo>
                  <a:pt x="0" y="0"/>
                </a:lnTo>
                <a:lnTo>
                  <a:pt x="0" y="6190704"/>
                </a:lnTo>
                <a:lnTo>
                  <a:pt x="4568574" y="6190704"/>
                </a:lnTo>
                <a:close/>
              </a:path>
            </a:pathLst>
          </a:custGeom>
        </p:spPr>
      </p:pic>
      <p:sp>
        <p:nvSpPr>
          <p:cNvPr id="3" name="Aitds2"/>
          <p:cNvSpPr/>
          <p:nvPr>
            <p:custDataLst>
              <p:tags r:id="rId2"/>
            </p:custDataLst>
          </p:nvPr>
        </p:nvSpPr>
        <p:spPr>
          <a:xfrm>
            <a:off x="836516" y="2212553"/>
            <a:ext cx="7016381" cy="688563"/>
          </a:xfrm>
          <a:prstGeom prst="rect">
            <a:avLst/>
          </a:prstGeom>
          <a:gradFill>
            <a:gsLst>
              <a:gs pos="0">
                <a:srgbClr val="DA0A17"/>
              </a:gs>
              <a:gs pos="100000">
                <a:srgbClr val="C00000"/>
              </a:gs>
            </a:gsLst>
            <a:lin ang="5400000" scaled="1"/>
          </a:gradFill>
          <a:ln w="25400" cap="flat" cmpd="sng" algn="ctr">
            <a:noFill/>
            <a:prstDash val="solid"/>
          </a:ln>
          <a:effectLst/>
        </p:spPr>
        <p:txBody>
          <a:bodyPr rtlCol="0" anchor="ctr"/>
          <a:lstStyle/>
          <a:p>
            <a:pPr algn="ctr"/>
            <a:r>
              <a:rPr lang="zh-CN" altLang="en-US" sz="3200" b="1" dirty="0">
                <a:solidFill>
                  <a:prstClr val="white"/>
                </a:solidFill>
                <a:latin typeface="字魂35号-经典雅黑" panose="02000000000000000000" pitchFamily="2" charset="-122"/>
                <a:ea typeface="字魂35号-经典雅黑" panose="02000000000000000000" pitchFamily="2" charset="-122"/>
                <a:sym typeface="微软雅黑" panose="020B0503020204020204" pitchFamily="34" charset="-122"/>
              </a:rPr>
              <a:t>全会总结了</a:t>
            </a:r>
            <a:endParaRPr lang="zh-CN" altLang="en-US" sz="3200" b="1" dirty="0">
              <a:solidFill>
                <a:prstClr val="white"/>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sp>
        <p:nvSpPr>
          <p:cNvPr id="4" name="Aitds3"/>
          <p:cNvSpPr>
            <a:spLocks noChangeArrowheads="1"/>
          </p:cNvSpPr>
          <p:nvPr>
            <p:custDataLst>
              <p:tags r:id="rId3"/>
            </p:custDataLst>
          </p:nvPr>
        </p:nvSpPr>
        <p:spPr bwMode="auto">
          <a:xfrm>
            <a:off x="836516" y="3279558"/>
            <a:ext cx="7016381" cy="2121117"/>
          </a:xfrm>
          <a:prstGeom prst="rect">
            <a:avLst/>
          </a:prstGeom>
          <a:noFill/>
          <a:ln w="9525">
            <a:solidFill>
              <a:srgbClr val="B8B8B8"/>
            </a:solidFill>
            <a:miter lim="800000"/>
          </a:ln>
        </p:spPr>
        <p:txBody>
          <a:bodyPr/>
          <a:lstStyle/>
          <a:p>
            <a:pPr defTabSz="1187450">
              <a:defRPr/>
            </a:pPr>
            <a:endParaRPr lang="zh-CN" altLang="en-US" sz="2335" kern="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 name="Aitds4"/>
          <p:cNvSpPr txBox="1">
            <a:spLocks noChangeArrowheads="1"/>
          </p:cNvSpPr>
          <p:nvPr>
            <p:custDataLst>
              <p:tags r:id="rId4"/>
            </p:custDataLst>
          </p:nvPr>
        </p:nvSpPr>
        <p:spPr bwMode="auto">
          <a:xfrm>
            <a:off x="1069472" y="3537480"/>
            <a:ext cx="6610726" cy="154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gn="just" eaLnBrk="1">
              <a:lnSpc>
                <a:spcPct val="150000"/>
              </a:lnSpc>
            </a:pPr>
            <a:r>
              <a:rPr lang="zh-CN" altLang="en-US" sz="2200" dirty="0">
                <a:solidFill>
                  <a:prstClr val="black"/>
                </a:solidFill>
                <a:latin typeface="字魂58号-创中黑-Regular" panose="00000500000000000000" pitchFamily="2" charset="-122"/>
                <a:ea typeface="字魂58号-创中黑-Regular" panose="00000500000000000000" pitchFamily="2" charset="-122"/>
              </a:rPr>
              <a:t>过去一年实践中形成的认识，在肯定成绩的同时，实事求是分析了纪检监察工作和干部队伍建设存在的主要问题，要求高度重视、切实加以解决。</a:t>
            </a:r>
            <a:endParaRPr lang="en-US" altLang="zh-CN" sz="2200" dirty="0">
              <a:solidFill>
                <a:prstClr val="black"/>
              </a:solidFill>
              <a:latin typeface="字魂58号-创中黑-Regular" panose="00000500000000000000" pitchFamily="2" charset="-122"/>
              <a:ea typeface="字魂58号-创中黑-Regular" panose="00000500000000000000" pitchFamily="2" charset="-122"/>
            </a:endParaRPr>
          </a:p>
        </p:txBody>
      </p:sp>
      <p:sp>
        <p:nvSpPr>
          <p:cNvPr id="6" name="Aitds5"/>
          <p:cNvSpPr/>
          <p:nvPr>
            <p:custDataLst>
              <p:tags r:id="rId5"/>
            </p:custDataLst>
          </p:nvPr>
        </p:nvSpPr>
        <p:spPr bwMode="auto">
          <a:xfrm>
            <a:off x="756116" y="3160000"/>
            <a:ext cx="686501" cy="688563"/>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40102"/>
          </a:solidFill>
          <a:ln>
            <a:noFill/>
          </a:ln>
        </p:spPr>
        <p:txBody>
          <a:bodyPr/>
          <a:lstStyle/>
          <a:p>
            <a:pPr defTabSz="1187450">
              <a:defRPr/>
            </a:pPr>
            <a:endParaRPr lang="zh-CN" altLang="en-US" sz="2335" kern="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Aitds6"/>
          <p:cNvSpPr/>
          <p:nvPr>
            <p:custDataLst>
              <p:tags r:id="rId6"/>
            </p:custDataLst>
          </p:nvPr>
        </p:nvSpPr>
        <p:spPr bwMode="auto">
          <a:xfrm flipH="1" flipV="1">
            <a:off x="7280975" y="4831670"/>
            <a:ext cx="686503" cy="688563"/>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40102"/>
          </a:solidFill>
          <a:ln>
            <a:noFill/>
          </a:ln>
        </p:spPr>
        <p:txBody>
          <a:bodyPr/>
          <a:lstStyle/>
          <a:p>
            <a:pPr defTabSz="1187450">
              <a:defRPr/>
            </a:pPr>
            <a:endParaRPr lang="zh-CN" altLang="en-US" sz="2335" kern="0">
              <a:solidFill>
                <a:sysClr val="windowText" lastClr="0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35" presetClass="path" presetSubtype="0" accel="50000" decel="50000" fill="hold" grpId="1" nodeType="withEffect">
                                  <p:stCondLst>
                                    <p:cond delay="0"/>
                                  </p:stCondLst>
                                  <p:childTnLst>
                                    <p:animMotion origin="layout" path="M -4.16667E-6 -7.40741E-7 L 0.17722 0.30023 " pathEditMode="relative" rAng="0" ptsTypes="AA">
                                      <p:cBhvr>
                                        <p:cTn id="20" dur="500" spd="-99700" fill="hold"/>
                                        <p:tgtEl>
                                          <p:spTgt spid="6"/>
                                        </p:tgtEl>
                                        <p:attrNameLst>
                                          <p:attrName>ppt_x</p:attrName>
                                          <p:attrName>ppt_y</p:attrName>
                                        </p:attrNameLst>
                                      </p:cBhvr>
                                      <p:rCtr x="8854" y="15000"/>
                                    </p:animMotion>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35" presetClass="path" presetSubtype="0" accel="50000" decel="50000" fill="hold" grpId="1" nodeType="withEffect">
                                  <p:stCondLst>
                                    <p:cond delay="0"/>
                                  </p:stCondLst>
                                  <p:childTnLst>
                                    <p:animMotion origin="layout" path="M -4.16667E-7 3.7037E-6 L -0.19206 -0.32061 " pathEditMode="relative" rAng="0" ptsTypes="AA">
                                      <p:cBhvr>
                                        <p:cTn id="24" dur="500" spd="-99700" fill="hold"/>
                                        <p:tgtEl>
                                          <p:spTgt spid="7"/>
                                        </p:tgtEl>
                                        <p:attrNameLst>
                                          <p:attrName>ppt_x</p:attrName>
                                          <p:attrName>ppt_y</p:attrName>
                                        </p:attrNameLst>
                                      </p:cBhvr>
                                      <p:rCtr x="-9609" y="-16042"/>
                                    </p:animMotion>
                                  </p:childTnLst>
                                </p:cTn>
                              </p:par>
                              <p:par>
                                <p:cTn id="25" presetID="10"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wipe(up)">
                                      <p:cBhvr>
                                        <p:cTn id="3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autoUpdateAnimBg="0"/>
      <p:bldP spid="6" grpId="0" animBg="1"/>
      <p:bldP spid="6" grpId="1" animBg="1"/>
      <p:bldP spid="7" grpId="0" animBg="1"/>
      <p:bldP spid="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0" y="8359"/>
            <a:ext cx="12187557" cy="6841282"/>
          </a:xfrm>
          <a:prstGeom prst="rect">
            <a:avLst/>
          </a:prstGeom>
        </p:spPr>
      </p:pic>
      <p:sp>
        <p:nvSpPr>
          <p:cNvPr id="15" name="党"/>
          <p:cNvSpPr txBox="1"/>
          <p:nvPr/>
        </p:nvSpPr>
        <p:spPr>
          <a:xfrm>
            <a:off x="460896" y="3266106"/>
            <a:ext cx="11225263" cy="1696720"/>
          </a:xfrm>
          <a:prstGeom prst="rect">
            <a:avLst/>
          </a:prstGeom>
          <a:noFill/>
        </p:spPr>
        <p:txBody>
          <a:bodyPr wrap="square" rtlCol="0">
            <a:spAutoFit/>
          </a:bodyPr>
          <a:lstStyle>
            <a:defPPr>
              <a:defRPr lang="zh-CN"/>
            </a:defPPr>
            <a:lvl1pPr>
              <a:defRPr sz="6000" b="1" kern="100">
                <a:ln w="19050" cap="flat" cmpd="sng">
                  <a:solidFill>
                    <a:srgbClr val="FBE8CC"/>
                  </a:solidFill>
                </a:ln>
                <a:gradFill flip="none" rotWithShape="1">
                  <a:gsLst>
                    <a:gs pos="82000">
                      <a:srgbClr val="FF583E"/>
                    </a:gs>
                    <a:gs pos="0">
                      <a:srgbClr val="FA602B"/>
                    </a:gs>
                    <a:gs pos="100000">
                      <a:srgbClr val="AF5137"/>
                    </a:gs>
                    <a:gs pos="64000">
                      <a:srgbClr val="764815"/>
                    </a:gs>
                    <a:gs pos="53000">
                      <a:srgbClr val="0F0501"/>
                    </a:gs>
                  </a:gsLst>
                  <a:path path="circle">
                    <a:fillToRect r="100000" b="100000"/>
                  </a:path>
                  <a:tileRect l="-100000" t="-100000"/>
                </a:gradFill>
                <a:effectLst>
                  <a:outerShdw blurRad="50800" dist="50800" dir="5400000" algn="ctr" rotWithShape="0">
                    <a:srgbClr val="4E2504">
                      <a:alpha val="24000"/>
                    </a:srgbClr>
                  </a:outerShdw>
                </a:effectLst>
                <a:latin typeface="华康俪金黑W8" panose="020B0809000000000000" pitchFamily="49" charset="-122"/>
                <a:ea typeface="华康俪金黑W8" panose="020B0809000000000000" pitchFamily="49" charset="-122"/>
              </a:defRPr>
            </a:lvl1pPr>
          </a:lstStyle>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部署2021年纪检监察</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工作任务</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p:txBody>
      </p:sp>
      <p:grpSp>
        <p:nvGrpSpPr>
          <p:cNvPr id="2" name="组合 1"/>
          <p:cNvGrpSpPr/>
          <p:nvPr/>
        </p:nvGrpSpPr>
        <p:grpSpPr>
          <a:xfrm>
            <a:off x="5329555" y="1493520"/>
            <a:ext cx="1532890" cy="1532890"/>
            <a:chOff x="8121" y="3337"/>
            <a:chExt cx="3181" cy="3181"/>
          </a:xfrm>
        </p:grpSpPr>
        <p:grpSp>
          <p:nvGrpSpPr>
            <p:cNvPr id="20" name="组合 19"/>
            <p:cNvGrpSpPr/>
            <p:nvPr/>
          </p:nvGrpSpPr>
          <p:grpSpPr>
            <a:xfrm>
              <a:off x="8121" y="3337"/>
              <a:ext cx="3181" cy="3181"/>
              <a:chOff x="915021" y="7825305"/>
              <a:chExt cx="2911954" cy="2911954"/>
            </a:xfrm>
          </p:grpSpPr>
          <p:sp>
            <p:nvSpPr>
              <p:cNvPr id="21" name="椭圆 20"/>
              <p:cNvSpPr/>
              <p:nvPr/>
            </p:nvSpPr>
            <p:spPr>
              <a:xfrm>
                <a:off x="915021" y="7825305"/>
                <a:ext cx="2911954" cy="2911954"/>
              </a:xfrm>
              <a:prstGeom prst="ellipse">
                <a:avLst/>
              </a:prstGeom>
              <a:gradFill>
                <a:gsLst>
                  <a:gs pos="100000">
                    <a:srgbClr val="FFFFFF"/>
                  </a:gs>
                  <a:gs pos="0">
                    <a:srgbClr val="E6E6E6"/>
                  </a:gs>
                </a:gsLst>
                <a:lin ang="2700000" scaled="1"/>
              </a:gradFill>
              <a:ln w="19050">
                <a:gradFill flip="none" rotWithShape="1">
                  <a:gsLst>
                    <a:gs pos="0">
                      <a:srgbClr val="FFFFFF"/>
                    </a:gs>
                    <a:gs pos="100000">
                      <a:srgbClr val="E6E6E6"/>
                    </a:gs>
                  </a:gsLst>
                  <a:lin ang="2700000" scaled="1"/>
                  <a:tileRect/>
                </a:grad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eaLnBrk="1" hangingPunct="1">
                  <a:defRPr/>
                </a:pPr>
                <a:endParaRPr lang="zh-CN" altLang="en-US">
                  <a:solidFill>
                    <a:schemeClr val="bg1"/>
                  </a:solidFill>
                  <a:latin typeface="Arial" panose="020B0604020202020204"/>
                  <a:ea typeface="微软雅黑" panose="020B0503020204020204" pitchFamily="34" charset="-122"/>
                </a:endParaRPr>
              </a:p>
            </p:txBody>
          </p:sp>
          <p:sp>
            <p:nvSpPr>
              <p:cNvPr id="32" name="椭圆 31"/>
              <p:cNvSpPr/>
              <p:nvPr/>
            </p:nvSpPr>
            <p:spPr>
              <a:xfrm>
                <a:off x="1107524" y="8017811"/>
                <a:ext cx="2526950" cy="2526946"/>
              </a:xfrm>
              <a:prstGeom prst="ellipse">
                <a:avLst/>
              </a:prstGeom>
              <a:solidFill>
                <a:srgbClr val="C00000"/>
              </a:solidFill>
              <a:ln w="22225">
                <a:gradFill flip="none" rotWithShape="1">
                  <a:gsLst>
                    <a:gs pos="0">
                      <a:srgbClr val="D9D9D9"/>
                    </a:gs>
                    <a:gs pos="100000">
                      <a:srgbClr val="FFFFFF"/>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defRPr/>
                </a:pPr>
                <a:endParaRPr lang="zh-CN" altLang="en-US" sz="1600">
                  <a:solidFill>
                    <a:srgbClr val="C00000"/>
                  </a:solidFill>
                  <a:latin typeface="Calibri" panose="020F0502020204030204"/>
                  <a:ea typeface="宋体" panose="02010600030101010101" pitchFamily="2" charset="-122"/>
                </a:endParaRPr>
              </a:p>
            </p:txBody>
          </p:sp>
        </p:grpSp>
        <p:sp>
          <p:nvSpPr>
            <p:cNvPr id="33" name="文本框 32"/>
            <p:cNvSpPr txBox="1"/>
            <p:nvPr/>
          </p:nvSpPr>
          <p:spPr>
            <a:xfrm>
              <a:off x="9090" y="3345"/>
              <a:ext cx="1174" cy="3064"/>
            </a:xfrm>
            <a:prstGeom prst="rect">
              <a:avLst/>
            </a:prstGeom>
            <a:noFill/>
          </p:spPr>
          <p:txBody>
            <a:bodyPr wrap="square" rtlCol="0">
              <a:spAutoFit/>
            </a:bodyPr>
            <a:lstStyle/>
            <a:p>
              <a:pPr algn="ctr" eaLnBrk="1" hangingPunct="1">
                <a:defRPr/>
              </a:pPr>
              <a:r>
                <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a:t>
              </a:r>
              <a:endPar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4" name="图片 13" descr="5fb57052dec8c544dc827a30a44c2fd6"/>
          <p:cNvPicPr>
            <a:picLocks noChangeAspect="1"/>
          </p:cNvPicPr>
          <p:nvPr/>
        </p:nvPicPr>
        <p:blipFill>
          <a:blip r:embed="rId2"/>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2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p:val>
                                            <p:fltVal val="0.5"/>
                                          </p:val>
                                        </p:tav>
                                        <p:tav tm="100000">
                                          <p:val>
                                            <p:strVal val="#ppt_x"/>
                                          </p:val>
                                        </p:tav>
                                      </p:tavLst>
                                    </p:anim>
                                    <p:anim calcmode="lin" valueType="num">
                                      <p:cBhvr>
                                        <p:cTn id="10" dur="10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31285" y="1392418"/>
            <a:ext cx="4418197" cy="523220"/>
          </a:xfrm>
          <a:prstGeom prst="rect">
            <a:avLst/>
          </a:prstGeom>
          <a:noFill/>
        </p:spPr>
        <p:txBody>
          <a:bodyPr wrap="none" rtlCol="0">
            <a:spAutoFit/>
          </a:bodyPr>
          <a:lstStyle/>
          <a:p>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做好</a:t>
            </a:r>
            <a:r>
              <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2021</a:t>
            </a: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年纪检监察工作</a:t>
            </a:r>
            <a:endPar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endParaRPr>
          </a:p>
        </p:txBody>
      </p:sp>
      <p:cxnSp>
        <p:nvCxnSpPr>
          <p:cNvPr id="3" name="直接连接符 2"/>
          <p:cNvCxnSpPr/>
          <p:nvPr/>
        </p:nvCxnSpPr>
        <p:spPr>
          <a:xfrm flipV="1">
            <a:off x="866827" y="1960080"/>
            <a:ext cx="10297646" cy="30154"/>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2235280" y="2221413"/>
            <a:ext cx="9064021" cy="646331"/>
          </a:xfrm>
          <a:prstGeom prst="rect">
            <a:avLst/>
          </a:prstGeom>
        </p:spPr>
        <p:txBody>
          <a:bodyPr wrap="square">
            <a:spAutoFit/>
          </a:bodyPr>
          <a:lstStyle/>
          <a:p>
            <a:pPr algn="just" fontAlgn="base">
              <a:lnSpc>
                <a:spcPct val="120000"/>
              </a:lnSpc>
              <a:spcBef>
                <a:spcPct val="0"/>
              </a:spcBef>
              <a:spcAft>
                <a:spcPct val="0"/>
              </a:spcAft>
              <a:defRPr/>
            </a:pPr>
            <a:r>
              <a:rPr lang="zh-CN" altLang="en-US" sz="1500" kern="0" dirty="0">
                <a:latin typeface="+mn-ea"/>
              </a:rPr>
              <a:t>要以习近平新时代中国特色社会主义思想为指导，全面贯彻党的十九大和十九届二中、三中、四中、五中全会精神，增强“四个意识”、坚定“四个自信”、做到“两个维护”</a:t>
            </a:r>
            <a:endParaRPr lang="zh-CN" altLang="en-US" sz="1500" kern="0" dirty="0">
              <a:latin typeface="+mn-ea"/>
            </a:endParaRPr>
          </a:p>
        </p:txBody>
      </p:sp>
      <p:sp>
        <p:nvSpPr>
          <p:cNvPr id="5" name="矩形: 圆角 26"/>
          <p:cNvSpPr/>
          <p:nvPr/>
        </p:nvSpPr>
        <p:spPr>
          <a:xfrm>
            <a:off x="866827" y="2254453"/>
            <a:ext cx="1024665" cy="625217"/>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lang="en-US" altLang="zh-CN" sz="2400" kern="0" dirty="0">
                <a:solidFill>
                  <a:srgbClr val="FFFDF8"/>
                </a:solidFill>
                <a:latin typeface="微软雅黑" panose="020B0503020204020204" pitchFamily="34" charset="-122"/>
                <a:ea typeface="微软雅黑" panose="020B0503020204020204" pitchFamily="34" charset="-122"/>
              </a:rPr>
              <a:t>01</a:t>
            </a:r>
            <a:endParaRPr kumimoji="0" lang="zh-CN" altLang="en-US" sz="2400" b="0" i="0" u="none" strike="noStrike" kern="0" cap="none" spc="0" normalizeH="0" baseline="0" noProof="0" dirty="0">
              <a:ln>
                <a:noFill/>
              </a:ln>
              <a:solidFill>
                <a:srgbClr val="FFFDF8"/>
              </a:solidFill>
              <a:effectLst/>
              <a:uLnTx/>
              <a:uFillTx/>
              <a:latin typeface="微软雅黑" panose="020B0503020204020204" pitchFamily="34" charset="-122"/>
              <a:ea typeface="微软雅黑" panose="020B0503020204020204" pitchFamily="34" charset="-122"/>
            </a:endParaRPr>
          </a:p>
        </p:txBody>
      </p:sp>
      <p:sp>
        <p:nvSpPr>
          <p:cNvPr id="6" name="箭头: V 形 30"/>
          <p:cNvSpPr/>
          <p:nvPr/>
        </p:nvSpPr>
        <p:spPr>
          <a:xfrm flipV="1">
            <a:off x="2050119" y="2493079"/>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7" name="直接连接符 6"/>
          <p:cNvCxnSpPr/>
          <p:nvPr/>
        </p:nvCxnSpPr>
        <p:spPr>
          <a:xfrm>
            <a:off x="2329650" y="2870347"/>
            <a:ext cx="8834823" cy="0"/>
          </a:xfrm>
          <a:prstGeom prst="line">
            <a:avLst/>
          </a:prstGeom>
          <a:noFill/>
          <a:ln w="6350" cap="flat" cmpd="sng" algn="ctr">
            <a:solidFill>
              <a:srgbClr val="FF0000"/>
            </a:solidFill>
            <a:prstDash val="dash"/>
            <a:miter lim="800000"/>
          </a:ln>
          <a:effectLst/>
        </p:spPr>
      </p:cxnSp>
      <p:sp>
        <p:nvSpPr>
          <p:cNvPr id="8" name="矩形 7"/>
          <p:cNvSpPr/>
          <p:nvPr/>
        </p:nvSpPr>
        <p:spPr>
          <a:xfrm>
            <a:off x="2235280" y="3113251"/>
            <a:ext cx="9064021" cy="553998"/>
          </a:xfrm>
          <a:prstGeom prst="rect">
            <a:avLst/>
          </a:prstGeom>
        </p:spPr>
        <p:txBody>
          <a:bodyPr wrap="square">
            <a:spAutoFit/>
          </a:bodyPr>
          <a:lstStyle/>
          <a:p>
            <a:pPr algn="just" fontAlgn="base">
              <a:spcBef>
                <a:spcPct val="0"/>
              </a:spcBef>
              <a:spcAft>
                <a:spcPct val="0"/>
              </a:spcAft>
              <a:defRPr/>
            </a:pPr>
            <a:r>
              <a:rPr lang="zh-CN" altLang="en-US" sz="1500" kern="0" dirty="0">
                <a:latin typeface="+mn-ea"/>
              </a:rPr>
              <a:t>坚持稳中求进工作总基调，立足新发展阶段，贯彻新发展理念，构建新发展格局，以推动高质量发展为主题，坚定不移全面从严治党</a:t>
            </a:r>
            <a:endParaRPr lang="zh-CN" altLang="en-US" sz="1500" kern="0" dirty="0">
              <a:latin typeface="+mn-ea"/>
            </a:endParaRPr>
          </a:p>
        </p:txBody>
      </p:sp>
      <p:sp>
        <p:nvSpPr>
          <p:cNvPr id="9" name="矩形: 圆角 26"/>
          <p:cNvSpPr/>
          <p:nvPr/>
        </p:nvSpPr>
        <p:spPr>
          <a:xfrm>
            <a:off x="866827" y="3078832"/>
            <a:ext cx="1024665" cy="625217"/>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lang="en-US" altLang="zh-CN" sz="2400" kern="0" dirty="0">
                <a:solidFill>
                  <a:srgbClr val="FFFDF8"/>
                </a:solidFill>
                <a:latin typeface="微软雅黑" panose="020B0503020204020204" pitchFamily="34" charset="-122"/>
                <a:ea typeface="微软雅黑" panose="020B0503020204020204" pitchFamily="34" charset="-122"/>
              </a:rPr>
              <a:t>02</a:t>
            </a:r>
            <a:endParaRPr kumimoji="0" lang="zh-CN" altLang="en-US" sz="2400" b="0" i="0" u="none" strike="noStrike" kern="0" cap="none" spc="0" normalizeH="0" baseline="0" noProof="0" dirty="0">
              <a:ln>
                <a:noFill/>
              </a:ln>
              <a:solidFill>
                <a:srgbClr val="FFFDF8"/>
              </a:solidFill>
              <a:effectLst/>
              <a:uLnTx/>
              <a:uFillTx/>
              <a:latin typeface="微软雅黑" panose="020B0503020204020204" pitchFamily="34" charset="-122"/>
              <a:ea typeface="微软雅黑" panose="020B0503020204020204" pitchFamily="34" charset="-122"/>
            </a:endParaRPr>
          </a:p>
        </p:txBody>
      </p:sp>
      <p:sp>
        <p:nvSpPr>
          <p:cNvPr id="10" name="箭头: V 形 30"/>
          <p:cNvSpPr/>
          <p:nvPr/>
        </p:nvSpPr>
        <p:spPr>
          <a:xfrm flipV="1">
            <a:off x="2050119" y="3317458"/>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11" name="直接连接符 10"/>
          <p:cNvCxnSpPr/>
          <p:nvPr/>
        </p:nvCxnSpPr>
        <p:spPr>
          <a:xfrm>
            <a:off x="2329650" y="3713580"/>
            <a:ext cx="8834823" cy="0"/>
          </a:xfrm>
          <a:prstGeom prst="line">
            <a:avLst/>
          </a:prstGeom>
          <a:noFill/>
          <a:ln w="6350" cap="flat" cmpd="sng" algn="ctr">
            <a:solidFill>
              <a:srgbClr val="FF0000"/>
            </a:solidFill>
            <a:prstDash val="dash"/>
            <a:miter lim="800000"/>
          </a:ln>
          <a:effectLst/>
        </p:spPr>
      </p:cxnSp>
      <p:sp>
        <p:nvSpPr>
          <p:cNvPr id="12" name="矩形 11"/>
          <p:cNvSpPr/>
          <p:nvPr/>
        </p:nvSpPr>
        <p:spPr>
          <a:xfrm>
            <a:off x="2235280" y="4062247"/>
            <a:ext cx="9064021" cy="345864"/>
          </a:xfrm>
          <a:prstGeom prst="rect">
            <a:avLst/>
          </a:prstGeom>
        </p:spPr>
        <p:txBody>
          <a:bodyPr wrap="square">
            <a:spAutoFit/>
          </a:bodyPr>
          <a:lstStyle/>
          <a:p>
            <a:pPr algn="just" fontAlgn="base">
              <a:lnSpc>
                <a:spcPct val="120000"/>
              </a:lnSpc>
              <a:spcBef>
                <a:spcPct val="0"/>
              </a:spcBef>
              <a:spcAft>
                <a:spcPct val="0"/>
              </a:spcAft>
            </a:pPr>
            <a:r>
              <a:rPr lang="zh-CN" altLang="en-US" sz="1500" kern="0" dirty="0">
                <a:latin typeface="+mn-ea"/>
              </a:rPr>
              <a:t>坚持和完善党和国家监督体系，忠实履行党章和宪法赋予的职责，有力推动党中央决策部署有效落实</a:t>
            </a:r>
            <a:endParaRPr lang="zh-CN" altLang="en-US" sz="1500" kern="0" dirty="0">
              <a:latin typeface="+mn-ea"/>
            </a:endParaRPr>
          </a:p>
        </p:txBody>
      </p:sp>
      <p:sp>
        <p:nvSpPr>
          <p:cNvPr id="13" name="矩形: 圆角 26"/>
          <p:cNvSpPr/>
          <p:nvPr/>
        </p:nvSpPr>
        <p:spPr>
          <a:xfrm>
            <a:off x="866827" y="3904591"/>
            <a:ext cx="1024665" cy="625217"/>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lang="en-US" altLang="zh-CN" sz="2400" kern="0" dirty="0">
                <a:solidFill>
                  <a:srgbClr val="FFFDF8"/>
                </a:solidFill>
                <a:latin typeface="微软雅黑" panose="020B0503020204020204" pitchFamily="34" charset="-122"/>
                <a:ea typeface="微软雅黑" panose="020B0503020204020204" pitchFamily="34" charset="-122"/>
              </a:rPr>
              <a:t>03</a:t>
            </a:r>
            <a:endParaRPr kumimoji="0" lang="zh-CN" altLang="en-US" sz="2400" b="0" i="0" u="none" strike="noStrike" kern="0" cap="none" spc="0" normalizeH="0" baseline="0" noProof="0" dirty="0">
              <a:ln>
                <a:noFill/>
              </a:ln>
              <a:solidFill>
                <a:srgbClr val="FFFDF8"/>
              </a:solidFill>
              <a:effectLst/>
              <a:uLnTx/>
              <a:uFillTx/>
              <a:latin typeface="微软雅黑" panose="020B0503020204020204" pitchFamily="34" charset="-122"/>
              <a:ea typeface="微软雅黑" panose="020B0503020204020204" pitchFamily="34" charset="-122"/>
            </a:endParaRPr>
          </a:p>
        </p:txBody>
      </p:sp>
      <p:sp>
        <p:nvSpPr>
          <p:cNvPr id="14" name="箭头: V 形 30"/>
          <p:cNvSpPr/>
          <p:nvPr/>
        </p:nvSpPr>
        <p:spPr>
          <a:xfrm flipV="1">
            <a:off x="2050119" y="4143217"/>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15" name="直接连接符 14"/>
          <p:cNvCxnSpPr/>
          <p:nvPr/>
        </p:nvCxnSpPr>
        <p:spPr>
          <a:xfrm>
            <a:off x="2329650" y="4539339"/>
            <a:ext cx="8834823" cy="0"/>
          </a:xfrm>
          <a:prstGeom prst="line">
            <a:avLst/>
          </a:prstGeom>
          <a:noFill/>
          <a:ln w="6350" cap="flat" cmpd="sng" algn="ctr">
            <a:solidFill>
              <a:srgbClr val="FF0000"/>
            </a:solidFill>
            <a:prstDash val="dash"/>
            <a:miter lim="800000"/>
          </a:ln>
          <a:effectLst/>
        </p:spPr>
      </p:cxnSp>
      <p:sp>
        <p:nvSpPr>
          <p:cNvPr id="16" name="矩形 15"/>
          <p:cNvSpPr/>
          <p:nvPr/>
        </p:nvSpPr>
        <p:spPr>
          <a:xfrm>
            <a:off x="2235280" y="4848317"/>
            <a:ext cx="9064021" cy="323165"/>
          </a:xfrm>
          <a:prstGeom prst="rect">
            <a:avLst/>
          </a:prstGeom>
        </p:spPr>
        <p:txBody>
          <a:bodyPr wrap="square">
            <a:spAutoFit/>
          </a:bodyPr>
          <a:lstStyle/>
          <a:p>
            <a:pPr algn="just" fontAlgn="base">
              <a:spcBef>
                <a:spcPct val="0"/>
              </a:spcBef>
              <a:spcAft>
                <a:spcPct val="0"/>
              </a:spcAft>
              <a:defRPr/>
            </a:pPr>
            <a:r>
              <a:rPr lang="zh-CN" altLang="en-US" sz="1500" kern="0" dirty="0">
                <a:latin typeface="+mn-ea"/>
              </a:rPr>
              <a:t>围绕现代化建设大局发挥监督保障执行、促进完善发展作用</a:t>
            </a:r>
            <a:endParaRPr lang="zh-CN" altLang="en-US" sz="1500" kern="0" dirty="0">
              <a:latin typeface="+mn-ea"/>
            </a:endParaRPr>
          </a:p>
        </p:txBody>
      </p:sp>
      <p:sp>
        <p:nvSpPr>
          <p:cNvPr id="17" name="矩形: 圆角 26"/>
          <p:cNvSpPr/>
          <p:nvPr/>
        </p:nvSpPr>
        <p:spPr>
          <a:xfrm>
            <a:off x="866827" y="4718137"/>
            <a:ext cx="1024665" cy="625217"/>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lang="en-US" altLang="zh-CN" sz="2400" kern="0" dirty="0">
                <a:solidFill>
                  <a:srgbClr val="FFFDF8"/>
                </a:solidFill>
                <a:latin typeface="微软雅黑" panose="020B0503020204020204" pitchFamily="34" charset="-122"/>
                <a:ea typeface="微软雅黑" panose="020B0503020204020204" pitchFamily="34" charset="-122"/>
              </a:rPr>
              <a:t>04</a:t>
            </a:r>
            <a:endParaRPr kumimoji="0" lang="zh-CN" altLang="en-US" sz="2400" b="0" i="0" u="none" strike="noStrike" kern="0" cap="none" spc="0" normalizeH="0" baseline="0" noProof="0" dirty="0">
              <a:ln>
                <a:noFill/>
              </a:ln>
              <a:solidFill>
                <a:srgbClr val="FFFDF8"/>
              </a:solidFill>
              <a:effectLst/>
              <a:uLnTx/>
              <a:uFillTx/>
              <a:latin typeface="微软雅黑" panose="020B0503020204020204" pitchFamily="34" charset="-122"/>
              <a:ea typeface="微软雅黑" panose="020B0503020204020204" pitchFamily="34" charset="-122"/>
            </a:endParaRPr>
          </a:p>
        </p:txBody>
      </p:sp>
      <p:sp>
        <p:nvSpPr>
          <p:cNvPr id="18" name="箭头: V 形 30"/>
          <p:cNvSpPr/>
          <p:nvPr/>
        </p:nvSpPr>
        <p:spPr>
          <a:xfrm flipV="1">
            <a:off x="2050119" y="4956763"/>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19" name="直接连接符 18"/>
          <p:cNvCxnSpPr/>
          <p:nvPr/>
        </p:nvCxnSpPr>
        <p:spPr>
          <a:xfrm>
            <a:off x="2329650" y="5352885"/>
            <a:ext cx="8834823" cy="0"/>
          </a:xfrm>
          <a:prstGeom prst="line">
            <a:avLst/>
          </a:prstGeom>
          <a:noFill/>
          <a:ln w="6350" cap="flat" cmpd="sng" algn="ctr">
            <a:solidFill>
              <a:srgbClr val="FF0000"/>
            </a:solidFill>
            <a:prstDash val="dash"/>
            <a:miter lim="800000"/>
          </a:ln>
          <a:effectLst/>
        </p:spPr>
      </p:cxnSp>
      <p:sp>
        <p:nvSpPr>
          <p:cNvPr id="20" name="矩形 19"/>
          <p:cNvSpPr/>
          <p:nvPr/>
        </p:nvSpPr>
        <p:spPr>
          <a:xfrm>
            <a:off x="2235280" y="5500351"/>
            <a:ext cx="9064021" cy="622863"/>
          </a:xfrm>
          <a:prstGeom prst="rect">
            <a:avLst/>
          </a:prstGeom>
        </p:spPr>
        <p:txBody>
          <a:bodyPr wrap="square">
            <a:spAutoFit/>
          </a:bodyPr>
          <a:lstStyle/>
          <a:p>
            <a:pPr algn="just" fontAlgn="base">
              <a:lnSpc>
                <a:spcPct val="120000"/>
              </a:lnSpc>
              <a:spcBef>
                <a:spcPct val="0"/>
              </a:spcBef>
              <a:spcAft>
                <a:spcPct val="0"/>
              </a:spcAft>
            </a:pPr>
            <a:r>
              <a:rPr lang="zh-CN" altLang="en-US" sz="1500" kern="0" dirty="0">
                <a:latin typeface="+mn-ea"/>
              </a:rPr>
              <a:t>一体推进不敢腐、不能腐、不想腐，深化纪检监察体制改革，扎实推进规范化法治化建设，切实加强干部队伍建设，为“十四五”开好局提供坚强保障，以优异成绩庆祝建党</a:t>
            </a:r>
            <a:r>
              <a:rPr lang="en-US" altLang="zh-CN" sz="1500" kern="0" dirty="0">
                <a:latin typeface="+mn-ea"/>
              </a:rPr>
              <a:t>100</a:t>
            </a:r>
            <a:r>
              <a:rPr lang="zh-CN" altLang="en-US" sz="1500" kern="0" dirty="0">
                <a:latin typeface="+mn-ea"/>
              </a:rPr>
              <a:t>周年</a:t>
            </a:r>
            <a:endParaRPr lang="zh-CN" altLang="en-US" sz="1500" kern="0" dirty="0">
              <a:latin typeface="+mn-ea"/>
            </a:endParaRPr>
          </a:p>
        </p:txBody>
      </p:sp>
      <p:sp>
        <p:nvSpPr>
          <p:cNvPr id="21" name="矩形: 圆角 26"/>
          <p:cNvSpPr/>
          <p:nvPr/>
        </p:nvSpPr>
        <p:spPr>
          <a:xfrm>
            <a:off x="866827" y="5552245"/>
            <a:ext cx="1024665" cy="625217"/>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lang="en-US" altLang="zh-CN" sz="2400" kern="0" dirty="0">
                <a:solidFill>
                  <a:srgbClr val="FFFDF8"/>
                </a:solidFill>
                <a:latin typeface="微软雅黑" panose="020B0503020204020204" pitchFamily="34" charset="-122"/>
                <a:ea typeface="微软雅黑" panose="020B0503020204020204" pitchFamily="34" charset="-122"/>
              </a:rPr>
              <a:t>05</a:t>
            </a:r>
            <a:endParaRPr kumimoji="0" lang="zh-CN" altLang="en-US" sz="2400" b="0" i="0" u="none" strike="noStrike" kern="0" cap="none" spc="0" normalizeH="0" baseline="0" noProof="0" dirty="0">
              <a:ln>
                <a:noFill/>
              </a:ln>
              <a:solidFill>
                <a:srgbClr val="FFFDF8"/>
              </a:solidFill>
              <a:effectLst/>
              <a:uLnTx/>
              <a:uFillTx/>
              <a:latin typeface="微软雅黑" panose="020B0503020204020204" pitchFamily="34" charset="-122"/>
              <a:ea typeface="微软雅黑" panose="020B0503020204020204" pitchFamily="34" charset="-122"/>
            </a:endParaRPr>
          </a:p>
        </p:txBody>
      </p:sp>
      <p:sp>
        <p:nvSpPr>
          <p:cNvPr id="22" name="箭头: V 形 30"/>
          <p:cNvSpPr/>
          <p:nvPr/>
        </p:nvSpPr>
        <p:spPr>
          <a:xfrm flipV="1">
            <a:off x="2050119" y="5790871"/>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23" name="直接连接符 22"/>
          <p:cNvCxnSpPr/>
          <p:nvPr/>
        </p:nvCxnSpPr>
        <p:spPr>
          <a:xfrm>
            <a:off x="2329650" y="6186993"/>
            <a:ext cx="8834823" cy="0"/>
          </a:xfrm>
          <a:prstGeom prst="line">
            <a:avLst/>
          </a:prstGeom>
          <a:noFill/>
          <a:ln w="6350" cap="flat" cmpd="sng" algn="ctr">
            <a:solidFill>
              <a:srgbClr val="FF0000"/>
            </a:solidFill>
            <a:prstDash val="dash"/>
            <a:miter lim="800000"/>
          </a:ln>
          <a:effectLst/>
        </p:spPr>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1000"/>
                                        <p:tgtEl>
                                          <p:spTgt spid="4"/>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par>
                          <p:cTn id="44" fill="hold">
                            <p:stCondLst>
                              <p:cond delay="6000"/>
                            </p:stCondLst>
                            <p:childTnLst>
                              <p:par>
                                <p:cTn id="45" presetID="14" presetClass="entr" presetSubtype="1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childTnLst>
                          </p:cTn>
                        </p:par>
                        <p:par>
                          <p:cTn id="48" fill="hold">
                            <p:stCondLst>
                              <p:cond delay="6500"/>
                            </p:stCondLst>
                            <p:childTnLst>
                              <p:par>
                                <p:cTn id="49" presetID="2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1000"/>
                                        <p:tgtEl>
                                          <p:spTgt spid="12"/>
                                        </p:tgtEl>
                                      </p:cBhvr>
                                    </p:animEffect>
                                  </p:childTnLst>
                                </p:cTn>
                              </p:par>
                            </p:childTnLst>
                          </p:cTn>
                        </p:par>
                        <p:par>
                          <p:cTn id="60" fill="hold">
                            <p:stCondLst>
                              <p:cond delay="8500"/>
                            </p:stCondLst>
                            <p:childTnLst>
                              <p:par>
                                <p:cTn id="61" presetID="14" presetClass="entr" presetSubtype="1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randombar(horizontal)">
                                      <p:cBhvr>
                                        <p:cTn id="63" dur="500"/>
                                        <p:tgtEl>
                                          <p:spTgt spid="17"/>
                                        </p:tgtEl>
                                      </p:cBhvr>
                                    </p:animEffect>
                                  </p:childTnLst>
                                </p:cTn>
                              </p:par>
                            </p:childTnLst>
                          </p:cTn>
                        </p:par>
                        <p:par>
                          <p:cTn id="64" fill="hold">
                            <p:stCondLst>
                              <p:cond delay="9000"/>
                            </p:stCondLst>
                            <p:childTnLst>
                              <p:par>
                                <p:cTn id="65" presetID="22" presetClass="entr" presetSubtype="4"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down)">
                                      <p:cBhvr>
                                        <p:cTn id="67" dur="500"/>
                                        <p:tgtEl>
                                          <p:spTgt spid="18"/>
                                        </p:tgtEl>
                                      </p:cBhvr>
                                    </p:animEffect>
                                  </p:childTnLst>
                                </p:cTn>
                              </p:par>
                            </p:childTnLst>
                          </p:cTn>
                        </p:par>
                        <p:par>
                          <p:cTn id="68" fill="hold">
                            <p:stCondLst>
                              <p:cond delay="9500"/>
                            </p:stCondLst>
                            <p:childTnLst>
                              <p:par>
                                <p:cTn id="69" presetID="22" presetClass="entr" presetSubtype="8"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par>
                          <p:cTn id="72" fill="hold">
                            <p:stCondLst>
                              <p:cond delay="10000"/>
                            </p:stCondLst>
                            <p:childTnLst>
                              <p:par>
                                <p:cTn id="73" presetID="22" presetClass="entr" presetSubtype="8"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1000"/>
                                        <p:tgtEl>
                                          <p:spTgt spid="16"/>
                                        </p:tgtEl>
                                      </p:cBhvr>
                                    </p:animEffect>
                                  </p:childTnLst>
                                </p:cTn>
                              </p:par>
                            </p:childTnLst>
                          </p:cTn>
                        </p:par>
                        <p:par>
                          <p:cTn id="76" fill="hold">
                            <p:stCondLst>
                              <p:cond delay="1100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11500"/>
                            </p:stCondLst>
                            <p:childTnLst>
                              <p:par>
                                <p:cTn id="81" presetID="22" presetClass="entr" presetSubtype="4"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down)">
                                      <p:cBhvr>
                                        <p:cTn id="83" dur="500"/>
                                        <p:tgtEl>
                                          <p:spTgt spid="22"/>
                                        </p:tgtEl>
                                      </p:cBhvr>
                                    </p:animEffect>
                                  </p:childTnLst>
                                </p:cTn>
                              </p:par>
                            </p:childTnLst>
                          </p:cTn>
                        </p:par>
                        <p:par>
                          <p:cTn id="84" fill="hold">
                            <p:stCondLst>
                              <p:cond delay="12000"/>
                            </p:stCondLst>
                            <p:childTnLst>
                              <p:par>
                                <p:cTn id="85" presetID="22" presetClass="entr" presetSubtype="8"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childTnLst>
                          </p:cTn>
                        </p:par>
                        <p:par>
                          <p:cTn id="88" fill="hold">
                            <p:stCondLst>
                              <p:cond delay="12500"/>
                            </p:stCondLst>
                            <p:childTnLst>
                              <p:par>
                                <p:cTn id="89" presetID="22" presetClass="entr" presetSubtype="8"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left)">
                                      <p:cBhvr>
                                        <p:cTn id="9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6" grpId="0" animBg="1"/>
      <p:bldP spid="8" grpId="0"/>
      <p:bldP spid="9" grpId="0" animBg="1"/>
      <p:bldP spid="10" grpId="0" animBg="1"/>
      <p:bldP spid="12" grpId="0"/>
      <p:bldP spid="13" grpId="0" animBg="1"/>
      <p:bldP spid="14" grpId="0" animBg="1"/>
      <p:bldP spid="16" grpId="0"/>
      <p:bldP spid="17" grpId="0" animBg="1"/>
      <p:bldP spid="18" grpId="0" animBg="1"/>
      <p:bldP spid="20" grpId="0"/>
      <p:bldP spid="21"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69474" y="1437263"/>
            <a:ext cx="9508866" cy="536964"/>
            <a:chOff x="1147021" y="1884568"/>
            <a:chExt cx="9508866" cy="536964"/>
          </a:xfrm>
        </p:grpSpPr>
        <p:grpSp>
          <p:nvGrpSpPr>
            <p:cNvPr id="3" name="Group 4"/>
            <p:cNvGrpSpPr>
              <a:grpSpLocks noChangeAspect="1"/>
            </p:cNvGrpSpPr>
            <p:nvPr/>
          </p:nvGrpSpPr>
          <p:grpSpPr bwMode="auto">
            <a:xfrm>
              <a:off x="1147021" y="1884568"/>
              <a:ext cx="903606" cy="461665"/>
              <a:chOff x="3222" y="1845"/>
              <a:chExt cx="1237" cy="632"/>
            </a:xfrm>
            <a:solidFill>
              <a:srgbClr val="C00000"/>
            </a:solidFill>
          </p:grpSpPr>
          <p:sp>
            <p:nvSpPr>
              <p:cNvPr id="5" name="Freeform 5"/>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 name="Rectangle 6"/>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4" name="矩形 3"/>
            <p:cNvSpPr/>
            <p:nvPr/>
          </p:nvSpPr>
          <p:spPr>
            <a:xfrm>
              <a:off x="2099569" y="1898312"/>
              <a:ext cx="8556318" cy="523220"/>
            </a:xfrm>
            <a:prstGeom prst="rect">
              <a:avLst/>
            </a:prstGeom>
          </p:spPr>
          <p:txBody>
            <a:bodyPr wrap="square">
              <a:spAutoFit/>
            </a:bodyPr>
            <a:lstStyle/>
            <a:p>
              <a:pPr lvl="0">
                <a:defRPr/>
              </a:pP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全会要求，各级纪检监察机关</a:t>
              </a:r>
              <a:endParaRPr lang="zh-CN" altLang="en-US" sz="28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grpSp>
      <p:sp>
        <p:nvSpPr>
          <p:cNvPr id="7" name="矩形 6"/>
          <p:cNvSpPr/>
          <p:nvPr/>
        </p:nvSpPr>
        <p:spPr>
          <a:xfrm>
            <a:off x="1831547" y="1983752"/>
            <a:ext cx="9541303" cy="728982"/>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要深入学习贯彻党的十九届五中全会精神，坚定维护习近平总书记党中央的核心、全党的核心地位，坚定维护党中央权威和集中统一领导</a:t>
            </a:r>
            <a:endParaRPr lang="zh-CN" altLang="en-US" kern="0" dirty="0">
              <a:latin typeface="+mn-ea"/>
            </a:endParaRPr>
          </a:p>
        </p:txBody>
      </p:sp>
      <p:grpSp>
        <p:nvGrpSpPr>
          <p:cNvPr id="16" name="组合 15"/>
          <p:cNvGrpSpPr/>
          <p:nvPr/>
        </p:nvGrpSpPr>
        <p:grpSpPr>
          <a:xfrm>
            <a:off x="3147692" y="2821242"/>
            <a:ext cx="643258" cy="574397"/>
            <a:chOff x="4064935" y="4137654"/>
            <a:chExt cx="607100" cy="542110"/>
          </a:xfrm>
        </p:grpSpPr>
        <p:sp>
          <p:nvSpPr>
            <p:cNvPr id="17" name="圆角矩形 62"/>
            <p:cNvSpPr/>
            <p:nvPr/>
          </p:nvSpPr>
          <p:spPr>
            <a:xfrm>
              <a:off x="4113212" y="4137654"/>
              <a:ext cx="510546" cy="510546"/>
            </a:xfrm>
            <a:prstGeom prst="round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0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sp>
          <p:nvSpPr>
            <p:cNvPr id="18" name="TextBox 7"/>
            <p:cNvSpPr txBox="1">
              <a:spLocks noChangeArrowheads="1"/>
            </p:cNvSpPr>
            <p:nvPr/>
          </p:nvSpPr>
          <p:spPr bwMode="auto">
            <a:xfrm>
              <a:off x="4064935" y="4156906"/>
              <a:ext cx="607100" cy="522858"/>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rPr>
                <a:t>五</a:t>
              </a:r>
              <a:endPar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grpSp>
        <p:nvGrpSpPr>
          <p:cNvPr id="19" name="组合 18"/>
          <p:cNvGrpSpPr/>
          <p:nvPr/>
        </p:nvGrpSpPr>
        <p:grpSpPr>
          <a:xfrm>
            <a:off x="3147692" y="3504837"/>
            <a:ext cx="643258" cy="574397"/>
            <a:chOff x="4064935" y="4137654"/>
            <a:chExt cx="607100" cy="542110"/>
          </a:xfrm>
        </p:grpSpPr>
        <p:sp>
          <p:nvSpPr>
            <p:cNvPr id="20" name="圆角矩形 62"/>
            <p:cNvSpPr/>
            <p:nvPr/>
          </p:nvSpPr>
          <p:spPr>
            <a:xfrm>
              <a:off x="4113212" y="4137654"/>
              <a:ext cx="510546" cy="510546"/>
            </a:xfrm>
            <a:prstGeom prst="round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0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sp>
          <p:nvSpPr>
            <p:cNvPr id="21" name="TextBox 7"/>
            <p:cNvSpPr txBox="1">
              <a:spLocks noChangeArrowheads="1"/>
            </p:cNvSpPr>
            <p:nvPr/>
          </p:nvSpPr>
          <p:spPr bwMode="auto">
            <a:xfrm>
              <a:off x="4064935" y="4156906"/>
              <a:ext cx="607100" cy="522858"/>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rPr>
                <a:t>个</a:t>
              </a:r>
              <a:endPar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grpSp>
        <p:nvGrpSpPr>
          <p:cNvPr id="22" name="组合 21"/>
          <p:cNvGrpSpPr/>
          <p:nvPr/>
        </p:nvGrpSpPr>
        <p:grpSpPr>
          <a:xfrm>
            <a:off x="3147692" y="4191240"/>
            <a:ext cx="643258" cy="574397"/>
            <a:chOff x="4064935" y="4137654"/>
            <a:chExt cx="607100" cy="542110"/>
          </a:xfrm>
        </p:grpSpPr>
        <p:sp>
          <p:nvSpPr>
            <p:cNvPr id="23" name="圆角矩形 62"/>
            <p:cNvSpPr/>
            <p:nvPr/>
          </p:nvSpPr>
          <p:spPr>
            <a:xfrm>
              <a:off x="4113212" y="4137654"/>
              <a:ext cx="510546" cy="510546"/>
            </a:xfrm>
            <a:prstGeom prst="round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0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sp>
          <p:nvSpPr>
            <p:cNvPr id="24" name="TextBox 7"/>
            <p:cNvSpPr txBox="1">
              <a:spLocks noChangeArrowheads="1"/>
            </p:cNvSpPr>
            <p:nvPr/>
          </p:nvSpPr>
          <p:spPr bwMode="auto">
            <a:xfrm>
              <a:off x="4064935" y="4156906"/>
              <a:ext cx="607100" cy="522858"/>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rPr>
                <a:t>更</a:t>
              </a:r>
              <a:endPar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grpSp>
        <p:nvGrpSpPr>
          <p:cNvPr id="25" name="组合 24"/>
          <p:cNvGrpSpPr/>
          <p:nvPr/>
        </p:nvGrpSpPr>
        <p:grpSpPr>
          <a:xfrm>
            <a:off x="3147692" y="4876317"/>
            <a:ext cx="643258" cy="574397"/>
            <a:chOff x="4064935" y="4137654"/>
            <a:chExt cx="607100" cy="542110"/>
          </a:xfrm>
        </p:grpSpPr>
        <p:sp>
          <p:nvSpPr>
            <p:cNvPr id="26" name="圆角矩形 62"/>
            <p:cNvSpPr/>
            <p:nvPr/>
          </p:nvSpPr>
          <p:spPr>
            <a:xfrm>
              <a:off x="4113212" y="4137654"/>
              <a:ext cx="510546" cy="510546"/>
            </a:xfrm>
            <a:prstGeom prst="roundRect">
              <a:avLst/>
            </a:prstGeom>
            <a:solidFill>
              <a:srgbClr val="C00000"/>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000" b="0" i="0" u="none" strike="noStrike" kern="0" cap="none" spc="0" normalizeH="0" baseline="0" noProof="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sp>
          <p:nvSpPr>
            <p:cNvPr id="27" name="TextBox 7"/>
            <p:cNvSpPr txBox="1">
              <a:spLocks noChangeArrowheads="1"/>
            </p:cNvSpPr>
            <p:nvPr/>
          </p:nvSpPr>
          <p:spPr bwMode="auto">
            <a:xfrm>
              <a:off x="4064935" y="4156906"/>
              <a:ext cx="607100" cy="522858"/>
            </a:xfrm>
            <a:prstGeom prst="rect">
              <a:avLst/>
            </a:prstGeom>
            <a:noFill/>
            <a:ln>
              <a:noFill/>
            </a:ln>
            <a:effectLst>
              <a:glow rad="1371600">
                <a:srgbClr val="FFFF00"/>
              </a:glow>
              <a:softEdge rad="127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rPr>
                <a:t>加</a:t>
              </a:r>
              <a:endParaRPr kumimoji="0" lang="zh-CN" altLang="en-US" sz="3000" b="0" i="0" u="none" strike="noStrike" kern="0" cap="none" spc="0" normalizeH="0" baseline="0" noProof="0" dirty="0">
                <a:ln>
                  <a:noFill/>
                </a:ln>
                <a:solidFill>
                  <a:prstClr val="white"/>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pic>
        <p:nvPicPr>
          <p:cNvPr id="28" name="图片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6430" y="2682840"/>
            <a:ext cx="3625206" cy="3529954"/>
          </a:xfrm>
          <a:prstGeom prst="rect">
            <a:avLst/>
          </a:prstGeom>
        </p:spPr>
      </p:pic>
      <p:grpSp>
        <p:nvGrpSpPr>
          <p:cNvPr id="29" name="组合 28"/>
          <p:cNvGrpSpPr/>
          <p:nvPr/>
        </p:nvGrpSpPr>
        <p:grpSpPr>
          <a:xfrm>
            <a:off x="4105275" y="2803521"/>
            <a:ext cx="7572375" cy="446515"/>
            <a:chOff x="3673555" y="3434526"/>
            <a:chExt cx="8538303" cy="446515"/>
          </a:xfrm>
        </p:grpSpPr>
        <p:sp>
          <p:nvSpPr>
            <p:cNvPr id="30" name="矩形 29"/>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b="1" kern="0" dirty="0">
                  <a:solidFill>
                    <a:srgbClr val="FF0000"/>
                  </a:solidFill>
                  <a:latin typeface="+mn-ea"/>
                </a:rPr>
                <a:t>更加</a:t>
              </a:r>
              <a:r>
                <a:rPr lang="zh-CN" altLang="en-US" sz="2000" kern="0" dirty="0">
                  <a:latin typeface="+mn-ea"/>
                </a:rPr>
                <a:t>突出政治监督</a:t>
              </a:r>
              <a:endParaRPr lang="zh-CN" altLang="en-US" sz="2000" kern="0" dirty="0">
                <a:latin typeface="+mn-ea"/>
              </a:endParaRPr>
            </a:p>
          </p:txBody>
        </p:sp>
        <p:cxnSp>
          <p:nvCxnSpPr>
            <p:cNvPr id="31" name="直接连接符 30"/>
            <p:cNvCxnSpPr/>
            <p:nvPr/>
          </p:nvCxnSpPr>
          <p:spPr>
            <a:xfrm>
              <a:off x="3748875" y="3881041"/>
              <a:ext cx="8119303" cy="0"/>
            </a:xfrm>
            <a:prstGeom prst="line">
              <a:avLst/>
            </a:prstGeom>
            <a:noFill/>
            <a:ln w="12700" cap="flat" cmpd="sng" algn="ctr">
              <a:solidFill>
                <a:srgbClr val="FF0000"/>
              </a:solidFill>
              <a:prstDash val="solid"/>
              <a:miter lim="800000"/>
            </a:ln>
            <a:effectLst/>
          </p:spPr>
        </p:cxnSp>
      </p:grpSp>
      <p:grpSp>
        <p:nvGrpSpPr>
          <p:cNvPr id="33" name="组合 32"/>
          <p:cNvGrpSpPr/>
          <p:nvPr/>
        </p:nvGrpSpPr>
        <p:grpSpPr>
          <a:xfrm>
            <a:off x="4105274" y="3337441"/>
            <a:ext cx="7572375" cy="446515"/>
            <a:chOff x="3673555" y="3434526"/>
            <a:chExt cx="8538303" cy="446515"/>
          </a:xfrm>
        </p:grpSpPr>
        <p:sp>
          <p:nvSpPr>
            <p:cNvPr id="34" name="矩形 33"/>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b="1" kern="0" dirty="0">
                  <a:solidFill>
                    <a:srgbClr val="FF0000"/>
                  </a:solidFill>
                  <a:latin typeface="+mn-ea"/>
                </a:rPr>
                <a:t>更加</a:t>
              </a:r>
              <a:r>
                <a:rPr lang="zh-CN" altLang="en-US" sz="2000" kern="0" dirty="0">
                  <a:latin typeface="+mn-ea"/>
                </a:rPr>
                <a:t>突出高质量发展主题</a:t>
              </a:r>
              <a:endParaRPr lang="zh-CN" altLang="en-US" sz="2000" kern="0" dirty="0">
                <a:latin typeface="+mn-ea"/>
              </a:endParaRPr>
            </a:p>
          </p:txBody>
        </p:sp>
        <p:cxnSp>
          <p:nvCxnSpPr>
            <p:cNvPr id="35" name="直接连接符 34"/>
            <p:cNvCxnSpPr/>
            <p:nvPr/>
          </p:nvCxnSpPr>
          <p:spPr>
            <a:xfrm>
              <a:off x="3748875" y="3881041"/>
              <a:ext cx="8119303" cy="0"/>
            </a:xfrm>
            <a:prstGeom prst="line">
              <a:avLst/>
            </a:prstGeom>
            <a:noFill/>
            <a:ln w="12700" cap="flat" cmpd="sng" algn="ctr">
              <a:solidFill>
                <a:srgbClr val="FF0000"/>
              </a:solidFill>
              <a:prstDash val="solid"/>
              <a:miter lim="800000"/>
            </a:ln>
            <a:effectLst/>
          </p:spPr>
        </p:cxnSp>
      </p:grpSp>
      <p:grpSp>
        <p:nvGrpSpPr>
          <p:cNvPr id="36" name="组合 35"/>
          <p:cNvGrpSpPr/>
          <p:nvPr/>
        </p:nvGrpSpPr>
        <p:grpSpPr>
          <a:xfrm>
            <a:off x="4105275" y="3882524"/>
            <a:ext cx="7572375" cy="446515"/>
            <a:chOff x="3673555" y="3434526"/>
            <a:chExt cx="8538303" cy="446515"/>
          </a:xfrm>
        </p:grpSpPr>
        <p:sp>
          <p:nvSpPr>
            <p:cNvPr id="37" name="矩形 36"/>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b="1" kern="0" dirty="0">
                  <a:solidFill>
                    <a:srgbClr val="FF0000"/>
                  </a:solidFill>
                  <a:latin typeface="+mn-ea"/>
                </a:rPr>
                <a:t>更加</a:t>
              </a:r>
              <a:r>
                <a:rPr lang="zh-CN" altLang="en-US" sz="2000" kern="0" dirty="0">
                  <a:latin typeface="+mn-ea"/>
                </a:rPr>
                <a:t>突出整治群众身边腐败和作风问题</a:t>
              </a:r>
              <a:endParaRPr lang="zh-CN" altLang="en-US" sz="2000" kern="0" dirty="0">
                <a:latin typeface="+mn-ea"/>
              </a:endParaRPr>
            </a:p>
          </p:txBody>
        </p:sp>
        <p:cxnSp>
          <p:nvCxnSpPr>
            <p:cNvPr id="38" name="直接连接符 37"/>
            <p:cNvCxnSpPr/>
            <p:nvPr/>
          </p:nvCxnSpPr>
          <p:spPr>
            <a:xfrm>
              <a:off x="3748875" y="3881041"/>
              <a:ext cx="8119303" cy="0"/>
            </a:xfrm>
            <a:prstGeom prst="line">
              <a:avLst/>
            </a:prstGeom>
            <a:noFill/>
            <a:ln w="12700" cap="flat" cmpd="sng" algn="ctr">
              <a:solidFill>
                <a:srgbClr val="FF0000"/>
              </a:solidFill>
              <a:prstDash val="solid"/>
              <a:miter lim="800000"/>
            </a:ln>
            <a:effectLst/>
          </p:spPr>
        </p:cxnSp>
      </p:grpSp>
      <p:grpSp>
        <p:nvGrpSpPr>
          <p:cNvPr id="39" name="组合 38"/>
          <p:cNvGrpSpPr/>
          <p:nvPr/>
        </p:nvGrpSpPr>
        <p:grpSpPr>
          <a:xfrm>
            <a:off x="4105274" y="4416444"/>
            <a:ext cx="7572375" cy="446515"/>
            <a:chOff x="3673555" y="3434526"/>
            <a:chExt cx="8538303" cy="446515"/>
          </a:xfrm>
        </p:grpSpPr>
        <p:sp>
          <p:nvSpPr>
            <p:cNvPr id="40" name="矩形 39"/>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b="1" kern="0" dirty="0">
                  <a:solidFill>
                    <a:srgbClr val="FF0000"/>
                  </a:solidFill>
                  <a:latin typeface="+mn-ea"/>
                </a:rPr>
                <a:t>更加</a:t>
              </a:r>
              <a:r>
                <a:rPr lang="zh-CN" altLang="en-US" sz="2000" kern="0" dirty="0">
                  <a:latin typeface="+mn-ea"/>
                </a:rPr>
                <a:t>突出发挥监督治理效能</a:t>
              </a:r>
              <a:endParaRPr lang="zh-CN" altLang="en-US" sz="2000" kern="0" dirty="0">
                <a:latin typeface="+mn-ea"/>
              </a:endParaRPr>
            </a:p>
          </p:txBody>
        </p:sp>
        <p:cxnSp>
          <p:nvCxnSpPr>
            <p:cNvPr id="41" name="直接连接符 40"/>
            <p:cNvCxnSpPr/>
            <p:nvPr/>
          </p:nvCxnSpPr>
          <p:spPr>
            <a:xfrm>
              <a:off x="3748875" y="3881041"/>
              <a:ext cx="8119303" cy="0"/>
            </a:xfrm>
            <a:prstGeom prst="line">
              <a:avLst/>
            </a:prstGeom>
            <a:noFill/>
            <a:ln w="12700" cap="flat" cmpd="sng" algn="ctr">
              <a:solidFill>
                <a:srgbClr val="FF0000"/>
              </a:solidFill>
              <a:prstDash val="solid"/>
              <a:miter lim="800000"/>
            </a:ln>
            <a:effectLst/>
          </p:spPr>
        </p:cxnSp>
      </p:grpSp>
      <p:grpSp>
        <p:nvGrpSpPr>
          <p:cNvPr id="42" name="组合 41"/>
          <p:cNvGrpSpPr/>
          <p:nvPr/>
        </p:nvGrpSpPr>
        <p:grpSpPr>
          <a:xfrm>
            <a:off x="4105274" y="4961527"/>
            <a:ext cx="7572375" cy="446515"/>
            <a:chOff x="3673555" y="3434526"/>
            <a:chExt cx="8538303" cy="446515"/>
          </a:xfrm>
        </p:grpSpPr>
        <p:sp>
          <p:nvSpPr>
            <p:cNvPr id="43" name="矩形 42"/>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b="1" kern="0" dirty="0">
                  <a:solidFill>
                    <a:srgbClr val="FF0000"/>
                  </a:solidFill>
                  <a:latin typeface="+mn-ea"/>
                </a:rPr>
                <a:t>更加</a:t>
              </a:r>
              <a:r>
                <a:rPr lang="zh-CN" altLang="en-US" sz="2000" kern="0" dirty="0">
                  <a:latin typeface="+mn-ea"/>
                </a:rPr>
                <a:t>突出严管厚爱结合、激励约束并重</a:t>
              </a:r>
              <a:endParaRPr lang="zh-CN" altLang="en-US" sz="2000" kern="0" dirty="0">
                <a:latin typeface="+mn-ea"/>
              </a:endParaRPr>
            </a:p>
          </p:txBody>
        </p:sp>
        <p:cxnSp>
          <p:nvCxnSpPr>
            <p:cNvPr id="44" name="直接连接符 43"/>
            <p:cNvCxnSpPr/>
            <p:nvPr/>
          </p:nvCxnSpPr>
          <p:spPr>
            <a:xfrm>
              <a:off x="3748875" y="3881041"/>
              <a:ext cx="8119303" cy="0"/>
            </a:xfrm>
            <a:prstGeom prst="line">
              <a:avLst/>
            </a:prstGeom>
            <a:noFill/>
            <a:ln w="12700" cap="flat" cmpd="sng" algn="ctr">
              <a:solidFill>
                <a:srgbClr val="FF0000"/>
              </a:solidFill>
              <a:prstDash val="solid"/>
              <a:miter lim="800000"/>
            </a:ln>
            <a:effectLst/>
          </p:spPr>
        </p:cxnSp>
      </p:grpSp>
      <p:sp>
        <p:nvSpPr>
          <p:cNvPr id="45" name="矩形 44"/>
          <p:cNvSpPr/>
          <p:nvPr/>
        </p:nvSpPr>
        <p:spPr>
          <a:xfrm>
            <a:off x="3147693" y="5572268"/>
            <a:ext cx="8339458" cy="683264"/>
          </a:xfrm>
          <a:prstGeom prst="rect">
            <a:avLst/>
          </a:prstGeom>
        </p:spPr>
        <p:txBody>
          <a:bodyPr wrap="square">
            <a:spAutoFit/>
          </a:bodyPr>
          <a:lstStyle/>
          <a:p>
            <a:pPr algn="just" fontAlgn="base">
              <a:lnSpc>
                <a:spcPct val="120000"/>
              </a:lnSpc>
              <a:spcBef>
                <a:spcPct val="0"/>
              </a:spcBef>
              <a:spcAft>
                <a:spcPct val="0"/>
              </a:spcAft>
              <a:defRPr/>
            </a:pPr>
            <a:r>
              <a:rPr lang="zh-CN" altLang="en-US" sz="1600" kern="0" dirty="0">
                <a:latin typeface="+mn-ea"/>
              </a:rPr>
              <a:t>使正风肃纪反腐更好适应现代化建设需要，使监督体系更好融入国家治理体系，释放更大治理效能，在开启全面建设社会主义现代化国家新征程中发挥重要作用。</a:t>
            </a:r>
            <a:endParaRPr lang="zh-CN" altLang="en-US" sz="1600" kern="0" dirty="0">
              <a:latin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1500"/>
                                </p:stCondLst>
                                <p:childTnLst>
                                  <p:par>
                                    <p:cTn id="14" presetID="2" presetClass="entr" presetSubtype="8" fill="hold" nodeType="afterEffect" p14:presetBounceEnd="44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44000">
                                          <p:cBhvr additive="base">
                                            <p:cTn id="16" dur="500" fill="hold"/>
                                            <p:tgtEl>
                                              <p:spTgt spid="16"/>
                                            </p:tgtEl>
                                            <p:attrNameLst>
                                              <p:attrName>ppt_x</p:attrName>
                                            </p:attrNameLst>
                                          </p:cBhvr>
                                          <p:tavLst>
                                            <p:tav tm="0">
                                              <p:val>
                                                <p:strVal val="0-#ppt_w/2"/>
                                              </p:val>
                                            </p:tav>
                                            <p:tav tm="100000">
                                              <p:val>
                                                <p:strVal val="#ppt_x"/>
                                              </p:val>
                                            </p:tav>
                                          </p:tavLst>
                                        </p:anim>
                                        <p:anim calcmode="lin" valueType="num" p14:bounceEnd="44000">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14:presetBounceEnd="45000">
                                      <p:stCondLst>
                                        <p:cond delay="200"/>
                                      </p:stCondLst>
                                      <p:childTnLst>
                                        <p:set>
                                          <p:cBhvr>
                                            <p:cTn id="19" dur="1" fill="hold">
                                              <p:stCondLst>
                                                <p:cond delay="0"/>
                                              </p:stCondLst>
                                            </p:cTn>
                                            <p:tgtEl>
                                              <p:spTgt spid="19"/>
                                            </p:tgtEl>
                                            <p:attrNameLst>
                                              <p:attrName>style.visibility</p:attrName>
                                            </p:attrNameLst>
                                          </p:cBhvr>
                                          <p:to>
                                            <p:strVal val="visible"/>
                                          </p:to>
                                        </p:set>
                                        <p:anim calcmode="lin" valueType="num" p14:bounceEnd="45000">
                                          <p:cBhvr additive="base">
                                            <p:cTn id="20" dur="200" fill="hold"/>
                                            <p:tgtEl>
                                              <p:spTgt spid="19"/>
                                            </p:tgtEl>
                                            <p:attrNameLst>
                                              <p:attrName>ppt_x</p:attrName>
                                            </p:attrNameLst>
                                          </p:cBhvr>
                                          <p:tavLst>
                                            <p:tav tm="0">
                                              <p:val>
                                                <p:strVal val="0-#ppt_w/2"/>
                                              </p:val>
                                            </p:tav>
                                            <p:tav tm="100000">
                                              <p:val>
                                                <p:strVal val="#ppt_x"/>
                                              </p:val>
                                            </p:tav>
                                          </p:tavLst>
                                        </p:anim>
                                        <p:anim calcmode="lin" valueType="num" p14:bounceEnd="45000">
                                          <p:cBhvr additive="base">
                                            <p:cTn id="21" dur="2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5000">
                                      <p:stCondLst>
                                        <p:cond delay="400"/>
                                      </p:stCondLst>
                                      <p:childTnLst>
                                        <p:set>
                                          <p:cBhvr>
                                            <p:cTn id="23" dur="1" fill="hold">
                                              <p:stCondLst>
                                                <p:cond delay="0"/>
                                              </p:stCondLst>
                                            </p:cTn>
                                            <p:tgtEl>
                                              <p:spTgt spid="22"/>
                                            </p:tgtEl>
                                            <p:attrNameLst>
                                              <p:attrName>style.visibility</p:attrName>
                                            </p:attrNameLst>
                                          </p:cBhvr>
                                          <p:to>
                                            <p:strVal val="visible"/>
                                          </p:to>
                                        </p:set>
                                        <p:anim calcmode="lin" valueType="num" p14:bounceEnd="45000">
                                          <p:cBhvr additive="base">
                                            <p:cTn id="24" dur="200" fill="hold"/>
                                            <p:tgtEl>
                                              <p:spTgt spid="22"/>
                                            </p:tgtEl>
                                            <p:attrNameLst>
                                              <p:attrName>ppt_x</p:attrName>
                                            </p:attrNameLst>
                                          </p:cBhvr>
                                          <p:tavLst>
                                            <p:tav tm="0">
                                              <p:val>
                                                <p:strVal val="0-#ppt_w/2"/>
                                              </p:val>
                                            </p:tav>
                                            <p:tav tm="100000">
                                              <p:val>
                                                <p:strVal val="#ppt_x"/>
                                              </p:val>
                                            </p:tav>
                                          </p:tavLst>
                                        </p:anim>
                                        <p:anim calcmode="lin" valueType="num" p14:bounceEnd="45000">
                                          <p:cBhvr additive="base">
                                            <p:cTn id="25" dur="2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45000">
                                      <p:stCondLst>
                                        <p:cond delay="600"/>
                                      </p:stCondLst>
                                      <p:childTnLst>
                                        <p:set>
                                          <p:cBhvr>
                                            <p:cTn id="27" dur="1" fill="hold">
                                              <p:stCondLst>
                                                <p:cond delay="0"/>
                                              </p:stCondLst>
                                            </p:cTn>
                                            <p:tgtEl>
                                              <p:spTgt spid="25"/>
                                            </p:tgtEl>
                                            <p:attrNameLst>
                                              <p:attrName>style.visibility</p:attrName>
                                            </p:attrNameLst>
                                          </p:cBhvr>
                                          <p:to>
                                            <p:strVal val="visible"/>
                                          </p:to>
                                        </p:set>
                                        <p:anim calcmode="lin" valueType="num" p14:bounceEnd="45000">
                                          <p:cBhvr additive="base">
                                            <p:cTn id="28" dur="200" fill="hold"/>
                                            <p:tgtEl>
                                              <p:spTgt spid="25"/>
                                            </p:tgtEl>
                                            <p:attrNameLst>
                                              <p:attrName>ppt_x</p:attrName>
                                            </p:attrNameLst>
                                          </p:cBhvr>
                                          <p:tavLst>
                                            <p:tav tm="0">
                                              <p:val>
                                                <p:strVal val="0-#ppt_w/2"/>
                                              </p:val>
                                            </p:tav>
                                            <p:tav tm="100000">
                                              <p:val>
                                                <p:strVal val="#ppt_x"/>
                                              </p:val>
                                            </p:tav>
                                          </p:tavLst>
                                        </p:anim>
                                        <p:anim calcmode="lin" valueType="num" p14:bounceEnd="45000">
                                          <p:cBhvr additive="base">
                                            <p:cTn id="29" dur="2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left)">
                                          <p:cBhvr>
                                            <p:cTn id="49" dur="500"/>
                                            <p:tgtEl>
                                              <p:spTgt spid="42"/>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200" fill="hold"/>
                                            <p:tgtEl>
                                              <p:spTgt spid="19"/>
                                            </p:tgtEl>
                                            <p:attrNameLst>
                                              <p:attrName>ppt_x</p:attrName>
                                            </p:attrNameLst>
                                          </p:cBhvr>
                                          <p:tavLst>
                                            <p:tav tm="0">
                                              <p:val>
                                                <p:strVal val="0-#ppt_w/2"/>
                                              </p:val>
                                            </p:tav>
                                            <p:tav tm="100000">
                                              <p:val>
                                                <p:strVal val="#ppt_x"/>
                                              </p:val>
                                            </p:tav>
                                          </p:tavLst>
                                        </p:anim>
                                        <p:anim calcmode="lin" valueType="num">
                                          <p:cBhvr additive="base">
                                            <p:cTn id="21" dur="200" fill="hold"/>
                                            <p:tgtEl>
                                              <p:spTgt spid="19"/>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0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200" fill="hold"/>
                                            <p:tgtEl>
                                              <p:spTgt spid="22"/>
                                            </p:tgtEl>
                                            <p:attrNameLst>
                                              <p:attrName>ppt_x</p:attrName>
                                            </p:attrNameLst>
                                          </p:cBhvr>
                                          <p:tavLst>
                                            <p:tav tm="0">
                                              <p:val>
                                                <p:strVal val="0-#ppt_w/2"/>
                                              </p:val>
                                            </p:tav>
                                            <p:tav tm="100000">
                                              <p:val>
                                                <p:strVal val="#ppt_x"/>
                                              </p:val>
                                            </p:tav>
                                          </p:tavLst>
                                        </p:anim>
                                        <p:anim calcmode="lin" valueType="num">
                                          <p:cBhvr additive="base">
                                            <p:cTn id="25" dur="2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200" fill="hold"/>
                                            <p:tgtEl>
                                              <p:spTgt spid="25"/>
                                            </p:tgtEl>
                                            <p:attrNameLst>
                                              <p:attrName>ppt_x</p:attrName>
                                            </p:attrNameLst>
                                          </p:cBhvr>
                                          <p:tavLst>
                                            <p:tav tm="0">
                                              <p:val>
                                                <p:strVal val="0-#ppt_w/2"/>
                                              </p:val>
                                            </p:tav>
                                            <p:tav tm="100000">
                                              <p:val>
                                                <p:strVal val="#ppt_x"/>
                                              </p:val>
                                            </p:tav>
                                          </p:tavLst>
                                        </p:anim>
                                        <p:anim calcmode="lin" valueType="num">
                                          <p:cBhvr additive="base">
                                            <p:cTn id="29" dur="2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left)">
                                          <p:cBhvr>
                                            <p:cTn id="49" dur="500"/>
                                            <p:tgtEl>
                                              <p:spTgt spid="42"/>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577303"/>
            <a:ext cx="10602438" cy="1050625"/>
            <a:chOff x="750715" y="1577303"/>
            <a:chExt cx="10602438" cy="1050625"/>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577303"/>
              <a:ext cx="9408385" cy="954107"/>
            </a:xfrm>
            <a:prstGeom prst="rect">
              <a:avLst/>
            </a:prstGeom>
          </p:spPr>
          <p:txBody>
            <a:bodyPr wrap="square">
              <a:spAutoFit/>
            </a:bodyPr>
            <a:lstStyle/>
            <a:p>
              <a:pPr lvl="0">
                <a:defRPr/>
              </a:pP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自觉践行“两个维护”，以强有力的政治监督保障“十四五”规划顺利实施</a:t>
              </a:r>
              <a:endParaRPr lang="zh-CN" altLang="en-US" sz="28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一</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sp>
        <p:nvSpPr>
          <p:cNvPr id="16" name="矩形 15"/>
          <p:cNvSpPr/>
          <p:nvPr/>
        </p:nvSpPr>
        <p:spPr>
          <a:xfrm>
            <a:off x="1963371" y="2679883"/>
            <a:ext cx="9285653" cy="646331"/>
          </a:xfrm>
          <a:prstGeom prst="rect">
            <a:avLst/>
          </a:prstGeom>
          <a:noFill/>
        </p:spPr>
        <p:txBody>
          <a:bodyPr wrap="square">
            <a:spAutoFit/>
          </a:bodyPr>
          <a:lstStyle/>
          <a:p>
            <a:pPr algn="just">
              <a:defRPr/>
            </a:pPr>
            <a:r>
              <a:rPr lang="zh-CN" altLang="en-US" dirty="0">
                <a:solidFill>
                  <a:srgbClr val="591300"/>
                </a:solidFill>
                <a:latin typeface="+mn-ea"/>
                <a:cs typeface="+mn-ea"/>
                <a:sym typeface="思源黑体 CN Normal" panose="020B0400000000000000" pitchFamily="34" charset="-122"/>
              </a:rPr>
              <a:t>深入学习贯彻习近平新时代中国特色社会主义思想，提高运用马克思主义立场、观点、方法分析解决实际问题能力。</a:t>
            </a:r>
            <a:endParaRPr lang="en-US" altLang="zh-CN" dirty="0">
              <a:solidFill>
                <a:srgbClr val="591300"/>
              </a:solidFill>
              <a:latin typeface="+mn-ea"/>
              <a:cs typeface="+mn-ea"/>
              <a:sym typeface="思源黑体 CN Normal" panose="020B0400000000000000" pitchFamily="34" charset="-122"/>
            </a:endParaRPr>
          </a:p>
        </p:txBody>
      </p:sp>
      <p:sp>
        <p:nvSpPr>
          <p:cNvPr id="49" name="矩形 48"/>
          <p:cNvSpPr/>
          <p:nvPr/>
        </p:nvSpPr>
        <p:spPr>
          <a:xfrm>
            <a:off x="3435430" y="3356878"/>
            <a:ext cx="7917723" cy="658257"/>
          </a:xfrm>
          <a:prstGeom prst="rect">
            <a:avLst/>
          </a:prstGeom>
        </p:spPr>
        <p:txBody>
          <a:bodyPr wrap="square">
            <a:spAutoFit/>
          </a:bodyPr>
          <a:lstStyle/>
          <a:p>
            <a:pPr algn="just" fontAlgn="base">
              <a:lnSpc>
                <a:spcPct val="120000"/>
              </a:lnSpc>
              <a:spcBef>
                <a:spcPct val="0"/>
              </a:spcBef>
              <a:spcAft>
                <a:spcPct val="0"/>
              </a:spcAft>
              <a:defRPr/>
            </a:pPr>
            <a:r>
              <a:rPr lang="zh-CN" altLang="en-US" sz="1600" kern="0" dirty="0">
                <a:latin typeface="+mn-ea"/>
              </a:rPr>
              <a:t>贯彻新发展理念、构建新发展格局、推动高质量发展、深化供给侧结构性改革、提高人民生活品质、守住安全发展底线等重大决策，</a:t>
            </a:r>
            <a:endParaRPr lang="zh-CN" altLang="en-US" sz="1600" kern="0" dirty="0">
              <a:latin typeface="+mn-ea"/>
            </a:endParaRPr>
          </a:p>
        </p:txBody>
      </p:sp>
      <p:sp>
        <p:nvSpPr>
          <p:cNvPr id="50" name="矩形: 圆角 26"/>
          <p:cNvSpPr/>
          <p:nvPr/>
        </p:nvSpPr>
        <p:spPr>
          <a:xfrm>
            <a:off x="2066977" y="3429000"/>
            <a:ext cx="1024665" cy="557560"/>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rPr>
              <a:t>围绕</a:t>
            </a:r>
            <a:endPar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endParaRPr>
          </a:p>
        </p:txBody>
      </p:sp>
      <p:sp>
        <p:nvSpPr>
          <p:cNvPr id="51" name="箭头: V 形 30"/>
          <p:cNvSpPr/>
          <p:nvPr/>
        </p:nvSpPr>
        <p:spPr>
          <a:xfrm flipV="1">
            <a:off x="3250269" y="3561869"/>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52" name="直接连接符 51"/>
          <p:cNvCxnSpPr/>
          <p:nvPr/>
        </p:nvCxnSpPr>
        <p:spPr>
          <a:xfrm>
            <a:off x="3529800" y="4005812"/>
            <a:ext cx="7719224" cy="0"/>
          </a:xfrm>
          <a:prstGeom prst="line">
            <a:avLst/>
          </a:prstGeom>
          <a:noFill/>
          <a:ln w="6350" cap="flat" cmpd="sng" algn="ctr">
            <a:solidFill>
              <a:srgbClr val="FF0000"/>
            </a:solidFill>
            <a:prstDash val="dash"/>
            <a:miter lim="800000"/>
          </a:ln>
          <a:effectLst/>
        </p:spPr>
      </p:cxnSp>
      <p:sp>
        <p:nvSpPr>
          <p:cNvPr id="54" name="矩形 53"/>
          <p:cNvSpPr/>
          <p:nvPr/>
        </p:nvSpPr>
        <p:spPr>
          <a:xfrm>
            <a:off x="3440972" y="4055164"/>
            <a:ext cx="7917723" cy="658257"/>
          </a:xfrm>
          <a:prstGeom prst="rect">
            <a:avLst/>
          </a:prstGeom>
        </p:spPr>
        <p:txBody>
          <a:bodyPr wrap="square">
            <a:spAutoFit/>
          </a:bodyPr>
          <a:lstStyle/>
          <a:p>
            <a:pPr algn="just" fontAlgn="base">
              <a:lnSpc>
                <a:spcPct val="120000"/>
              </a:lnSpc>
              <a:spcBef>
                <a:spcPct val="0"/>
              </a:spcBef>
              <a:spcAft>
                <a:spcPct val="0"/>
              </a:spcAft>
              <a:defRPr/>
            </a:pPr>
            <a:r>
              <a:rPr lang="zh-CN" altLang="en-US" sz="1600" kern="0" dirty="0">
                <a:latin typeface="+mn-ea"/>
              </a:rPr>
              <a:t>巩固拓展疫情防控和经济社会发展成果、强化国家战略科技力量、增强产业链供应链自主可控能力、坚持扩大内需战略基点等重点任务，</a:t>
            </a:r>
            <a:endParaRPr lang="zh-CN" altLang="en-US" sz="1600" kern="0" dirty="0">
              <a:latin typeface="+mn-ea"/>
            </a:endParaRPr>
          </a:p>
        </p:txBody>
      </p:sp>
      <p:sp>
        <p:nvSpPr>
          <p:cNvPr id="55" name="矩形: 圆角 26"/>
          <p:cNvSpPr/>
          <p:nvPr/>
        </p:nvSpPr>
        <p:spPr>
          <a:xfrm>
            <a:off x="2072519" y="4127286"/>
            <a:ext cx="1024665" cy="557560"/>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rPr>
              <a:t>围绕</a:t>
            </a:r>
            <a:endPar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endParaRPr>
          </a:p>
        </p:txBody>
      </p:sp>
      <p:sp>
        <p:nvSpPr>
          <p:cNvPr id="56" name="箭头: V 形 30"/>
          <p:cNvSpPr/>
          <p:nvPr/>
        </p:nvSpPr>
        <p:spPr>
          <a:xfrm flipV="1">
            <a:off x="3255811" y="4260155"/>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57" name="直接连接符 56"/>
          <p:cNvCxnSpPr/>
          <p:nvPr/>
        </p:nvCxnSpPr>
        <p:spPr>
          <a:xfrm>
            <a:off x="3535342" y="4704098"/>
            <a:ext cx="7719224" cy="0"/>
          </a:xfrm>
          <a:prstGeom prst="line">
            <a:avLst/>
          </a:prstGeom>
          <a:noFill/>
          <a:ln w="6350" cap="flat" cmpd="sng" algn="ctr">
            <a:solidFill>
              <a:srgbClr val="FF0000"/>
            </a:solidFill>
            <a:prstDash val="dash"/>
            <a:miter lim="800000"/>
          </a:ln>
          <a:effectLst/>
        </p:spPr>
      </p:cxnSp>
      <p:sp>
        <p:nvSpPr>
          <p:cNvPr id="58" name="矩形 57"/>
          <p:cNvSpPr/>
          <p:nvPr/>
        </p:nvSpPr>
        <p:spPr>
          <a:xfrm>
            <a:off x="3435430" y="4903878"/>
            <a:ext cx="7917723" cy="362792"/>
          </a:xfrm>
          <a:prstGeom prst="rect">
            <a:avLst/>
          </a:prstGeom>
        </p:spPr>
        <p:txBody>
          <a:bodyPr wrap="square">
            <a:spAutoFit/>
          </a:bodyPr>
          <a:lstStyle/>
          <a:p>
            <a:pPr algn="just" fontAlgn="base">
              <a:lnSpc>
                <a:spcPct val="120000"/>
              </a:lnSpc>
              <a:spcBef>
                <a:spcPct val="0"/>
              </a:spcBef>
              <a:spcAft>
                <a:spcPct val="0"/>
              </a:spcAft>
              <a:defRPr/>
            </a:pPr>
            <a:r>
              <a:rPr lang="zh-CN" altLang="en-US" sz="1600" kern="0" dirty="0">
                <a:latin typeface="+mn-ea"/>
              </a:rPr>
              <a:t>解决好“三农”问题、加快农业农村现代化等部署要求，加强监督检查，督促落实落地。</a:t>
            </a:r>
            <a:endParaRPr lang="zh-CN" altLang="en-US" sz="1600" kern="0" dirty="0">
              <a:latin typeface="+mn-ea"/>
            </a:endParaRPr>
          </a:p>
        </p:txBody>
      </p:sp>
      <p:sp>
        <p:nvSpPr>
          <p:cNvPr id="59" name="矩形: 圆角 26"/>
          <p:cNvSpPr/>
          <p:nvPr/>
        </p:nvSpPr>
        <p:spPr>
          <a:xfrm>
            <a:off x="2066977" y="4842650"/>
            <a:ext cx="1024665" cy="557560"/>
          </a:xfrm>
          <a:prstGeom prst="roundRect">
            <a:avLst>
              <a:gd name="adj" fmla="val 7002"/>
            </a:avLst>
          </a:prstGeom>
          <a:solidFill>
            <a:srgbClr val="C00000"/>
          </a:solidFill>
          <a:ln w="12700" cap="flat" cmpd="sng" algn="ctr">
            <a:noFill/>
            <a:prstDash val="solid"/>
            <a:miter lim="800000"/>
          </a:ln>
          <a:effectLst/>
        </p:spPr>
        <p:txBody>
          <a:bodyPr rtlCol="0" anchor="ctr"/>
          <a:lstStyle/>
          <a:p>
            <a:pPr lvl="0" algn="ctr" defTabSz="914400">
              <a:defRPr/>
            </a:pPr>
            <a:r>
              <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rPr>
              <a:t>围绕</a:t>
            </a:r>
            <a:endParaRPr kumimoji="0" lang="zh-CN" altLang="en-US" sz="2400" b="0" i="0" u="none" strike="noStrike" kern="0" cap="none" spc="0" normalizeH="0" baseline="0" noProof="0" dirty="0">
              <a:ln>
                <a:noFill/>
              </a:ln>
              <a:solidFill>
                <a:srgbClr val="FFFDF8"/>
              </a:solidFill>
              <a:effectLst/>
              <a:uLnTx/>
              <a:uFillTx/>
              <a:latin typeface="字魂35号-经典雅黑" panose="02000000000000000000" pitchFamily="2" charset="-122"/>
              <a:ea typeface="字魂35号-经典雅黑" panose="02000000000000000000" pitchFamily="2" charset="-122"/>
            </a:endParaRPr>
          </a:p>
        </p:txBody>
      </p:sp>
      <p:sp>
        <p:nvSpPr>
          <p:cNvPr id="60" name="箭头: V 形 30"/>
          <p:cNvSpPr/>
          <p:nvPr/>
        </p:nvSpPr>
        <p:spPr>
          <a:xfrm flipV="1">
            <a:off x="3250269" y="4975519"/>
            <a:ext cx="167211" cy="274398"/>
          </a:xfrm>
          <a:prstGeom prst="chevron">
            <a:avLst/>
          </a:prstGeom>
          <a:solidFill>
            <a:srgbClr val="C0000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cxnSp>
        <p:nvCxnSpPr>
          <p:cNvPr id="61" name="直接连接符 60"/>
          <p:cNvCxnSpPr/>
          <p:nvPr/>
        </p:nvCxnSpPr>
        <p:spPr>
          <a:xfrm>
            <a:off x="3529800" y="5419462"/>
            <a:ext cx="7719224" cy="0"/>
          </a:xfrm>
          <a:prstGeom prst="line">
            <a:avLst/>
          </a:prstGeom>
          <a:noFill/>
          <a:ln w="6350" cap="flat" cmpd="sng" algn="ctr">
            <a:solidFill>
              <a:srgbClr val="FF0000"/>
            </a:solidFill>
            <a:prstDash val="dash"/>
            <a:miter lim="800000"/>
          </a:ln>
          <a:effectLst/>
        </p:spPr>
      </p:cxnSp>
      <p:sp>
        <p:nvSpPr>
          <p:cNvPr id="62" name="矩形 61"/>
          <p:cNvSpPr/>
          <p:nvPr/>
        </p:nvSpPr>
        <p:spPr>
          <a:xfrm>
            <a:off x="1980508" y="5510917"/>
            <a:ext cx="9372645" cy="646331"/>
          </a:xfrm>
          <a:prstGeom prst="rect">
            <a:avLst/>
          </a:prstGeom>
          <a:noFill/>
        </p:spPr>
        <p:txBody>
          <a:bodyPr wrap="square">
            <a:spAutoFit/>
          </a:bodyPr>
          <a:lstStyle/>
          <a:p>
            <a:pPr algn="just">
              <a:defRPr/>
            </a:pPr>
            <a:r>
              <a:rPr lang="zh-CN" altLang="en-US" dirty="0">
                <a:solidFill>
                  <a:srgbClr val="591300"/>
                </a:solidFill>
                <a:latin typeface="+mn-ea"/>
                <a:cs typeface="+mn-ea"/>
                <a:sym typeface="思源黑体 CN Normal" panose="020B0400000000000000" pitchFamily="34" charset="-122"/>
              </a:rPr>
              <a:t>推进纪检监察工作理念、思路、制度、机制创新，深入实践探索服务保障现代化建设的有效举措，大力推进清廉建设，营造风清气正的政治生态和良好发展环境。</a:t>
            </a:r>
            <a:endParaRPr lang="en-US" altLang="zh-CN" dirty="0">
              <a:solidFill>
                <a:srgbClr val="591300"/>
              </a:solidFill>
              <a:latin typeface="+mn-ea"/>
              <a:cs typeface="+mn-ea"/>
              <a:sym typeface="思源黑体 CN Normal" panose="020B0400000000000000"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strips(downLeft)">
                                      <p:cBhvr>
                                        <p:cTn id="11" dur="500"/>
                                        <p:tgtEl>
                                          <p:spTgt spid="1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randombar(horizontal)">
                                      <p:cBhvr>
                                        <p:cTn id="15" dur="500"/>
                                        <p:tgtEl>
                                          <p:spTgt spid="5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500"/>
                                        <p:tgtEl>
                                          <p:spTgt spid="5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1000"/>
                                        <p:tgtEl>
                                          <p:spTgt spid="49"/>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randombar(horizontal)">
                                      <p:cBhvr>
                                        <p:cTn id="31" dur="500"/>
                                        <p:tgtEl>
                                          <p:spTgt spid="55"/>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down)">
                                      <p:cBhvr>
                                        <p:cTn id="35" dur="500"/>
                                        <p:tgtEl>
                                          <p:spTgt spid="56"/>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left)">
                                      <p:cBhvr>
                                        <p:cTn id="39" dur="500"/>
                                        <p:tgtEl>
                                          <p:spTgt spid="57"/>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1000"/>
                                        <p:tgtEl>
                                          <p:spTgt spid="54"/>
                                        </p:tgtEl>
                                      </p:cBhvr>
                                    </p:animEffect>
                                  </p:childTnLst>
                                </p:cTn>
                              </p:par>
                            </p:childTnLst>
                          </p:cTn>
                        </p:par>
                        <p:par>
                          <p:cTn id="44" fill="hold">
                            <p:stCondLst>
                              <p:cond delay="6000"/>
                            </p:stCondLst>
                            <p:childTnLst>
                              <p:par>
                                <p:cTn id="45" presetID="14" presetClass="entr" presetSubtype="10"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randombar(horizontal)">
                                      <p:cBhvr>
                                        <p:cTn id="47" dur="500"/>
                                        <p:tgtEl>
                                          <p:spTgt spid="59"/>
                                        </p:tgtEl>
                                      </p:cBhvr>
                                    </p:animEffect>
                                  </p:childTnLst>
                                </p:cTn>
                              </p:par>
                            </p:childTnLst>
                          </p:cTn>
                        </p:par>
                        <p:par>
                          <p:cTn id="48" fill="hold">
                            <p:stCondLst>
                              <p:cond delay="6500"/>
                            </p:stCondLst>
                            <p:childTnLst>
                              <p:par>
                                <p:cTn id="49" presetID="22" presetClass="entr" presetSubtype="4"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down)">
                                      <p:cBhvr>
                                        <p:cTn id="51" dur="500"/>
                                        <p:tgtEl>
                                          <p:spTgt spid="60"/>
                                        </p:tgtEl>
                                      </p:cBhvr>
                                    </p:animEffect>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1000"/>
                                        <p:tgtEl>
                                          <p:spTgt spid="58"/>
                                        </p:tgtEl>
                                      </p:cBhvr>
                                    </p:animEffect>
                                  </p:childTnLst>
                                </p:cTn>
                              </p:par>
                            </p:childTnLst>
                          </p:cTn>
                        </p:par>
                        <p:par>
                          <p:cTn id="60" fill="hold">
                            <p:stCondLst>
                              <p:cond delay="8500"/>
                            </p:stCondLst>
                            <p:childTnLst>
                              <p:par>
                                <p:cTn id="61" presetID="18" presetClass="entr" presetSubtype="1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strips(downLeft)">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9" grpId="0"/>
      <p:bldP spid="50" grpId="0" animBg="1"/>
      <p:bldP spid="51" grpId="0" animBg="1"/>
      <p:bldP spid="54" grpId="0"/>
      <p:bldP spid="55" grpId="0" animBg="1"/>
      <p:bldP spid="56" grpId="0" animBg="1"/>
      <p:bldP spid="58" grpId="0"/>
      <p:bldP spid="59" grpId="0" animBg="1"/>
      <p:bldP spid="60" grpId="0" animBg="1"/>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73564"/>
            <a:ext cx="10602438" cy="954364"/>
            <a:chOff x="750715" y="1673564"/>
            <a:chExt cx="10602438" cy="954364"/>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786853"/>
              <a:ext cx="9408385" cy="507831"/>
            </a:xfrm>
            <a:prstGeom prst="rect">
              <a:avLst/>
            </a:prstGeom>
          </p:spPr>
          <p:txBody>
            <a:bodyPr wrap="square">
              <a:spAutoFit/>
            </a:bodyPr>
            <a:lstStyle/>
            <a:p>
              <a:pPr lvl="0">
                <a:defRPr/>
              </a:pPr>
              <a:r>
                <a:rPr lang="zh-CN" altLang="en-US" sz="27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坚定不移深化反腐败斗争，一体推进不敢腐、不能腐、不想腐</a:t>
              </a:r>
              <a:endParaRPr lang="zh-CN" altLang="en-US" sz="27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二</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cxnSp>
        <p:nvCxnSpPr>
          <p:cNvPr id="26" name="直接连接符 25"/>
          <p:cNvCxnSpPr/>
          <p:nvPr/>
        </p:nvCxnSpPr>
        <p:spPr>
          <a:xfrm>
            <a:off x="2196176" y="2956520"/>
            <a:ext cx="0" cy="3129955"/>
          </a:xfrm>
          <a:prstGeom prst="line">
            <a:avLst/>
          </a:prstGeom>
          <a:noFill/>
          <a:ln w="6350" cap="flat" cmpd="sng" algn="ctr">
            <a:solidFill>
              <a:srgbClr val="FF9500"/>
            </a:solidFill>
            <a:prstDash val="solid"/>
            <a:miter lim="800000"/>
          </a:ln>
          <a:effectLst/>
        </p:spPr>
      </p:cxnSp>
      <p:sp>
        <p:nvSpPr>
          <p:cNvPr id="27" name="PA_圆角矩形 12"/>
          <p:cNvSpPr>
            <a:spLocks noChangeAspect="1"/>
          </p:cNvSpPr>
          <p:nvPr>
            <p:custDataLst>
              <p:tags r:id="rId2"/>
            </p:custDataLst>
          </p:nvPr>
        </p:nvSpPr>
        <p:spPr>
          <a:xfrm>
            <a:off x="1982536" y="295652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8" name="矩形 27"/>
          <p:cNvSpPr/>
          <p:nvPr/>
        </p:nvSpPr>
        <p:spPr>
          <a:xfrm>
            <a:off x="2484064" y="2901486"/>
            <a:ext cx="5212136" cy="1077218"/>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重点查处政治问题和经济问题交织的腐败案件，聚焦政策支持力度大、投资密集、资源集中的领域和环节，坚决查处基础设施建设、项目审批、国企改革、公共资源交易、科研管理等方面的腐败问题。</a:t>
            </a:r>
            <a:endParaRPr lang="en-US" altLang="zh-CN" sz="1600" dirty="0">
              <a:solidFill>
                <a:srgbClr val="591300"/>
              </a:solidFill>
              <a:latin typeface="+mn-ea"/>
              <a:cs typeface="+mn-ea"/>
              <a:sym typeface="思源黑体 CN Normal" panose="020B0400000000000000" pitchFamily="34" charset="-122"/>
            </a:endParaRPr>
          </a:p>
        </p:txBody>
      </p:sp>
      <p:sp>
        <p:nvSpPr>
          <p:cNvPr id="30" name="PA_圆角矩形 12"/>
          <p:cNvSpPr>
            <a:spLocks noChangeAspect="1"/>
          </p:cNvSpPr>
          <p:nvPr>
            <p:custDataLst>
              <p:tags r:id="rId3"/>
            </p:custDataLst>
          </p:nvPr>
        </p:nvSpPr>
        <p:spPr>
          <a:xfrm>
            <a:off x="1982536" y="425427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1" name="矩形 30"/>
          <p:cNvSpPr/>
          <p:nvPr/>
        </p:nvSpPr>
        <p:spPr>
          <a:xfrm>
            <a:off x="2484064" y="4199238"/>
            <a:ext cx="5212136" cy="830997"/>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深化金融领域反腐败工作，持续惩治国有企业腐败问题，加大对政法系统腐败惩治力度，深入推进反腐败国际合作和国际追逃追赃。</a:t>
            </a:r>
            <a:endParaRPr lang="en-US" altLang="zh-CN" sz="1600" dirty="0">
              <a:solidFill>
                <a:srgbClr val="591300"/>
              </a:solidFill>
              <a:latin typeface="+mn-ea"/>
              <a:cs typeface="+mn-ea"/>
              <a:sym typeface="思源黑体 CN Normal" panose="020B0400000000000000" pitchFamily="34" charset="-122"/>
            </a:endParaRPr>
          </a:p>
        </p:txBody>
      </p:sp>
      <p:sp>
        <p:nvSpPr>
          <p:cNvPr id="32" name="PA_圆角矩形 12"/>
          <p:cNvSpPr>
            <a:spLocks noChangeAspect="1"/>
          </p:cNvSpPr>
          <p:nvPr>
            <p:custDataLst>
              <p:tags r:id="rId4"/>
            </p:custDataLst>
          </p:nvPr>
        </p:nvSpPr>
        <p:spPr>
          <a:xfrm>
            <a:off x="1982536" y="532754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3" name="矩形 32"/>
          <p:cNvSpPr/>
          <p:nvPr/>
        </p:nvSpPr>
        <p:spPr>
          <a:xfrm>
            <a:off x="2484064" y="5367756"/>
            <a:ext cx="5212136" cy="338554"/>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深化标本兼治，做实以案促改、以案促治。</a:t>
            </a:r>
            <a:endParaRPr lang="en-US" altLang="zh-CN" sz="1600" dirty="0">
              <a:solidFill>
                <a:srgbClr val="591300"/>
              </a:solidFill>
              <a:latin typeface="+mn-ea"/>
              <a:cs typeface="+mn-ea"/>
              <a:sym typeface="思源黑体 CN Normal" panose="020B0400000000000000" pitchFamily="34" charset="-122"/>
            </a:endParaRP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74562" y="2989871"/>
            <a:ext cx="2562225" cy="304882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3" presetClass="entr" presetSubtype="528"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p:val>
                                            <p:fltVal val="0.5"/>
                                          </p:val>
                                        </p:tav>
                                        <p:tav tm="100000">
                                          <p:val>
                                            <p:strVal val="#ppt_x"/>
                                          </p:val>
                                        </p:tav>
                                      </p:tavLst>
                                    </p:anim>
                                    <p:anim calcmode="lin" valueType="num">
                                      <p:cBhvr>
                                        <p:cTn id="16" dur="1000" fill="hold"/>
                                        <p:tgtEl>
                                          <p:spTgt spid="27"/>
                                        </p:tgtEl>
                                        <p:attrNameLst>
                                          <p:attrName>ppt_y</p:attrName>
                                        </p:attrNameLst>
                                      </p:cBhvr>
                                      <p:tavLst>
                                        <p:tav tm="0">
                                          <p:val>
                                            <p:fltVal val="0.5"/>
                                          </p:val>
                                        </p:tav>
                                        <p:tav tm="100000">
                                          <p:val>
                                            <p:strVal val="#ppt_y"/>
                                          </p:val>
                                        </p:tav>
                                      </p:tavLst>
                                    </p:anim>
                                  </p:childTnLst>
                                </p:cTn>
                              </p:par>
                            </p:childTnLst>
                          </p:cTn>
                        </p:par>
                        <p:par>
                          <p:cTn id="17" fill="hold">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Left)">
                                      <p:cBhvr>
                                        <p:cTn id="20" dur="500"/>
                                        <p:tgtEl>
                                          <p:spTgt spid="28"/>
                                        </p:tgtEl>
                                      </p:cBhvr>
                                    </p:animEffect>
                                  </p:childTnLst>
                                </p:cTn>
                              </p:par>
                              <p:par>
                                <p:cTn id="21" presetID="23" presetClass="entr" presetSubtype="52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p:val>
                                            <p:fltVal val="0.5"/>
                                          </p:val>
                                        </p:tav>
                                        <p:tav tm="100000">
                                          <p:val>
                                            <p:strVal val="#ppt_x"/>
                                          </p:val>
                                        </p:tav>
                                      </p:tavLst>
                                    </p:anim>
                                    <p:anim calcmode="lin" valueType="num">
                                      <p:cBhvr>
                                        <p:cTn id="26" dur="1000" fill="hold"/>
                                        <p:tgtEl>
                                          <p:spTgt spid="30"/>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8"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trips(downLeft)">
                                      <p:cBhvr>
                                        <p:cTn id="30" dur="500"/>
                                        <p:tgtEl>
                                          <p:spTgt spid="31"/>
                                        </p:tgtEl>
                                      </p:cBhvr>
                                    </p:animEffect>
                                  </p:childTnLst>
                                </p:cTn>
                              </p:par>
                              <p:par>
                                <p:cTn id="31" presetID="23" presetClass="entr" presetSubtype="528"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1000" fill="hold"/>
                                        <p:tgtEl>
                                          <p:spTgt spid="32"/>
                                        </p:tgtEl>
                                        <p:attrNameLst>
                                          <p:attrName>ppt_w</p:attrName>
                                        </p:attrNameLst>
                                      </p:cBhvr>
                                      <p:tavLst>
                                        <p:tav tm="0">
                                          <p:val>
                                            <p:fltVal val="0"/>
                                          </p:val>
                                        </p:tav>
                                        <p:tav tm="100000">
                                          <p:val>
                                            <p:strVal val="#ppt_w"/>
                                          </p:val>
                                        </p:tav>
                                      </p:tavLst>
                                    </p:anim>
                                    <p:anim calcmode="lin" valueType="num">
                                      <p:cBhvr>
                                        <p:cTn id="34" dur="1000" fill="hold"/>
                                        <p:tgtEl>
                                          <p:spTgt spid="32"/>
                                        </p:tgtEl>
                                        <p:attrNameLst>
                                          <p:attrName>ppt_h</p:attrName>
                                        </p:attrNameLst>
                                      </p:cBhvr>
                                      <p:tavLst>
                                        <p:tav tm="0">
                                          <p:val>
                                            <p:fltVal val="0"/>
                                          </p:val>
                                        </p:tav>
                                        <p:tav tm="100000">
                                          <p:val>
                                            <p:strVal val="#ppt_h"/>
                                          </p:val>
                                        </p:tav>
                                      </p:tavLst>
                                    </p:anim>
                                    <p:anim calcmode="lin" valueType="num">
                                      <p:cBhvr>
                                        <p:cTn id="35" dur="1000" fill="hold"/>
                                        <p:tgtEl>
                                          <p:spTgt spid="32"/>
                                        </p:tgtEl>
                                        <p:attrNameLst>
                                          <p:attrName>ppt_x</p:attrName>
                                        </p:attrNameLst>
                                      </p:cBhvr>
                                      <p:tavLst>
                                        <p:tav tm="0">
                                          <p:val>
                                            <p:fltVal val="0.5"/>
                                          </p:val>
                                        </p:tav>
                                        <p:tav tm="100000">
                                          <p:val>
                                            <p:strVal val="#ppt_x"/>
                                          </p:val>
                                        </p:tav>
                                      </p:tavLst>
                                    </p:anim>
                                    <p:anim calcmode="lin" valueType="num">
                                      <p:cBhvr>
                                        <p:cTn id="36" dur="1000" fill="hold"/>
                                        <p:tgtEl>
                                          <p:spTgt spid="32"/>
                                        </p:tgtEl>
                                        <p:attrNameLst>
                                          <p:attrName>ppt_y</p:attrName>
                                        </p:attrNameLst>
                                      </p:cBhvr>
                                      <p:tavLst>
                                        <p:tav tm="0">
                                          <p:val>
                                            <p:fltVal val="0.5"/>
                                          </p:val>
                                        </p:tav>
                                        <p:tav tm="100000">
                                          <p:val>
                                            <p:strVal val="#ppt_y"/>
                                          </p:val>
                                        </p:tav>
                                      </p:tavLst>
                                    </p:anim>
                                  </p:childTnLst>
                                </p:cTn>
                              </p:par>
                            </p:childTnLst>
                          </p:cTn>
                        </p:par>
                        <p:par>
                          <p:cTn id="37" fill="hold">
                            <p:stCondLst>
                              <p:cond delay="1500"/>
                            </p:stCondLst>
                            <p:childTnLst>
                              <p:par>
                                <p:cTn id="38" presetID="18" presetClass="entr" presetSubtype="12"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strips(downLeft)">
                                      <p:cBhvr>
                                        <p:cTn id="40" dur="500"/>
                                        <p:tgtEl>
                                          <p:spTgt spid="33"/>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0" grpId="0" animBg="1"/>
      <p:bldP spid="31" grpId="0"/>
      <p:bldP spid="32"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102242"/>
          <p:cNvSpPr>
            <a:spLocks noChangeArrowheads="1"/>
          </p:cNvSpPr>
          <p:nvPr>
            <p:custDataLst>
              <p:tags r:id="rId1"/>
            </p:custDataLst>
          </p:nvPr>
        </p:nvSpPr>
        <p:spPr bwMode="auto">
          <a:xfrm>
            <a:off x="1631315" y="2616835"/>
            <a:ext cx="9632950" cy="270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gn="just" hangingPunct="0">
              <a:lnSpc>
                <a:spcPct val="135000"/>
              </a:lnSpc>
            </a:pPr>
            <a:r>
              <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中国共产党第十九届中央纪律检查委员会第五次全体会议，于</a:t>
            </a:r>
            <a:r>
              <a:rPr lang="en-US" altLang="zh-CN"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2021</a:t>
            </a:r>
            <a:r>
              <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年</a:t>
            </a:r>
            <a:r>
              <a:rPr lang="en-US" altLang="zh-CN"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1</a:t>
            </a:r>
            <a:r>
              <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月</a:t>
            </a:r>
            <a:r>
              <a:rPr lang="en-US" altLang="zh-CN"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22</a:t>
            </a:r>
            <a:r>
              <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日至</a:t>
            </a:r>
            <a:r>
              <a:rPr lang="en-US" altLang="zh-CN"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24</a:t>
            </a:r>
            <a:r>
              <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rPr>
              <a:t>日在北京举行</a:t>
            </a:r>
            <a:endParaRPr lang="en-US" altLang="zh-CN"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endParaRPr>
          </a:p>
          <a:p>
            <a:pPr indent="457200" algn="just" hangingPunct="0">
              <a:lnSpc>
                <a:spcPct val="135000"/>
              </a:lnSpc>
            </a:pPr>
            <a:r>
              <a:rPr lang="zh-CN" altLang="en-US" dirty="0">
                <a:solidFill>
                  <a:schemeClr val="tx1">
                    <a:lumMod val="85000"/>
                    <a:lumOff val="15000"/>
                  </a:schemeClr>
                </a:solidFill>
                <a:latin typeface="字魂58号-创中黑-Regular" panose="00000500000000000000" pitchFamily="2" charset="-122"/>
                <a:ea typeface="字魂58号-创中黑-Regular" panose="00000500000000000000" pitchFamily="2" charset="-122"/>
              </a:rPr>
              <a:t>习近平总书记在十九届中央纪委第五次全体会议上发表重要讲话强调，今年是实施“十四五”规划、开启全面建设社会主义现代化国家新征程的第一年，所有工作都要围绕开好局、起好步来展开。要深入贯彻全面从严治党方针，充分发挥全面从严治党引领保障作用，坚定政治方向，保持政治定力，做到态度不能变、决心不能减、尺度不能松，确保“十四五”时期我国发展的目标任务落到实处。</a:t>
            </a:r>
            <a:endParaRPr lang="zh-CN" altLang="en-US" kern="0" dirty="0">
              <a:solidFill>
                <a:schemeClr val="tx1">
                  <a:lumMod val="85000"/>
                  <a:lumOff val="15000"/>
                </a:schemeClr>
              </a:solidFill>
              <a:latin typeface="字魂58号-创中黑-Regular" panose="00000500000000000000" pitchFamily="2" charset="-122"/>
              <a:ea typeface="字魂58号-创中黑-Regular" panose="00000500000000000000" pitchFamily="2" charset="-122"/>
              <a:sym typeface="思源黑体 CN Normal" panose="020B0400000000000000" pitchFamily="34" charset="-122"/>
            </a:endParaRPr>
          </a:p>
        </p:txBody>
      </p:sp>
      <p:sp>
        <p:nvSpPr>
          <p:cNvPr id="14" name="Aitds1"/>
          <p:cNvSpPr>
            <a:spLocks noChangeShapeType="1"/>
          </p:cNvSpPr>
          <p:nvPr/>
        </p:nvSpPr>
        <p:spPr bwMode="auto">
          <a:xfrm flipH="1">
            <a:off x="718035" y="2115946"/>
            <a:ext cx="11473964" cy="0"/>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defTabSz="914400">
              <a:defRPr/>
            </a:pPr>
            <a:endParaRPr lang="zh-CN" altLang="en-US" sz="1800" dirty="0">
              <a:solidFill>
                <a:srgbClr val="C00000"/>
              </a:solidFill>
              <a:latin typeface="阿里巴巴普惠体" panose="00020600040101010101" pitchFamily="18" charset="-122"/>
              <a:ea typeface="阿里巴巴普惠体" panose="00020600040101010101" pitchFamily="18" charset="-122"/>
            </a:endParaRPr>
          </a:p>
        </p:txBody>
      </p:sp>
      <p:sp>
        <p:nvSpPr>
          <p:cNvPr id="15" name="Aitds2"/>
          <p:cNvSpPr txBox="1"/>
          <p:nvPr/>
        </p:nvSpPr>
        <p:spPr>
          <a:xfrm>
            <a:off x="2401581" y="1241286"/>
            <a:ext cx="4138500" cy="768350"/>
          </a:xfrm>
          <a:prstGeom prst="rect">
            <a:avLst/>
          </a:prstGeom>
          <a:noFill/>
        </p:spPr>
        <p:txBody>
          <a:bodyPr wrap="square" rtlCol="0">
            <a:spAutoFit/>
          </a:bodyPr>
          <a:lstStyle/>
          <a:p>
            <a:pPr algn="ctr" defTabSz="914400">
              <a:defRPr/>
            </a:pPr>
            <a:r>
              <a:rPr lang="zh-CN" altLang="en-US" sz="4400" b="1" dirty="0">
                <a:solidFill>
                  <a:srgbClr val="C00000"/>
                </a:solidFill>
                <a:latin typeface="字魂35号-经典雅黑" panose="02000000000000000000" pitchFamily="2" charset="-122"/>
                <a:ea typeface="字魂35号-经典雅黑" panose="02000000000000000000" pitchFamily="2" charset="-122"/>
              </a:rPr>
              <a:t>前言 </a:t>
            </a:r>
            <a:r>
              <a:rPr lang="en-US" sz="2800" dirty="0">
                <a:solidFill>
                  <a:srgbClr val="C00000"/>
                </a:solidFill>
                <a:latin typeface="字魂35号-经典雅黑" panose="02000000000000000000" pitchFamily="2" charset="-122"/>
                <a:ea typeface="字魂35号-经典雅黑" panose="02000000000000000000" pitchFamily="2" charset="-122"/>
              </a:rPr>
              <a:t>Preface</a:t>
            </a:r>
            <a:endParaRPr lang="en-US" sz="2800" dirty="0">
              <a:solidFill>
                <a:srgbClr val="C00000"/>
              </a:solidFill>
              <a:latin typeface="字魂35号-经典雅黑" panose="02000000000000000000" pitchFamily="2" charset="-122"/>
              <a:ea typeface="字魂35号-经典雅黑" panose="02000000000000000000" pitchFamily="2" charset="-122"/>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786" y="1251133"/>
            <a:ext cx="1446809" cy="1173523"/>
          </a:xfrm>
          <a:prstGeom prst="rect">
            <a:avLst/>
          </a:prstGeom>
        </p:spPr>
      </p:pic>
      <p:pic>
        <p:nvPicPr>
          <p:cNvPr id="3" name="图片 2" descr="5fb57052dec8c544dc827a30a44c2fd6"/>
          <p:cNvPicPr>
            <a:picLocks noChangeAspect="1"/>
          </p:cNvPicPr>
          <p:nvPr/>
        </p:nvPicPr>
        <p:blipFill>
          <a:blip r:embed="rId3"/>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24928"/>
            <a:ext cx="10602438" cy="1003000"/>
            <a:chOff x="750715" y="1624928"/>
            <a:chExt cx="10602438" cy="1003000"/>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624928"/>
              <a:ext cx="9408385" cy="923330"/>
            </a:xfrm>
            <a:prstGeom prst="rect">
              <a:avLst/>
            </a:prstGeom>
          </p:spPr>
          <p:txBody>
            <a:bodyPr wrap="square">
              <a:spAutoFit/>
            </a:bodyPr>
            <a:lstStyle/>
            <a:p>
              <a:pPr lvl="0">
                <a:defRPr/>
              </a:pPr>
              <a:r>
                <a:rPr lang="zh-CN" altLang="en-US" sz="27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深化整治形式主义、官僚主义顽瘴痼疾，让求真务实、清正廉洁的新风正气不断充盈。</a:t>
              </a:r>
              <a:endParaRPr lang="zh-CN" altLang="en-US" sz="27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三</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cxnSp>
        <p:nvCxnSpPr>
          <p:cNvPr id="26" name="直接连接符 25"/>
          <p:cNvCxnSpPr/>
          <p:nvPr/>
        </p:nvCxnSpPr>
        <p:spPr>
          <a:xfrm>
            <a:off x="2196176" y="2956520"/>
            <a:ext cx="0" cy="3129955"/>
          </a:xfrm>
          <a:prstGeom prst="line">
            <a:avLst/>
          </a:prstGeom>
          <a:noFill/>
          <a:ln w="6350" cap="flat" cmpd="sng" algn="ctr">
            <a:solidFill>
              <a:srgbClr val="FF9500"/>
            </a:solidFill>
            <a:prstDash val="solid"/>
            <a:miter lim="800000"/>
          </a:ln>
          <a:effectLst/>
        </p:spPr>
      </p:cxnSp>
      <p:sp>
        <p:nvSpPr>
          <p:cNvPr id="27" name="PA_圆角矩形 12"/>
          <p:cNvSpPr>
            <a:spLocks noChangeAspect="1"/>
          </p:cNvSpPr>
          <p:nvPr>
            <p:custDataLst>
              <p:tags r:id="rId2"/>
            </p:custDataLst>
          </p:nvPr>
        </p:nvSpPr>
        <p:spPr>
          <a:xfrm>
            <a:off x="1982536" y="295652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8" name="矩形 27"/>
          <p:cNvSpPr/>
          <p:nvPr/>
        </p:nvSpPr>
        <p:spPr>
          <a:xfrm>
            <a:off x="2484064" y="2901486"/>
            <a:ext cx="5212136" cy="830997"/>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持之以恒落实中央八项规定及其实施细则精神，对贯彻党中央决策部署做选择、搞变通、打折扣等形式主义、官僚主义突出问题精准施治，严查享乐主义、奢靡之风。</a:t>
            </a:r>
            <a:endParaRPr lang="en-US" altLang="zh-CN" sz="1600" dirty="0">
              <a:solidFill>
                <a:srgbClr val="591300"/>
              </a:solidFill>
              <a:latin typeface="+mn-ea"/>
              <a:cs typeface="+mn-ea"/>
              <a:sym typeface="思源黑体 CN Normal" panose="020B0400000000000000" pitchFamily="34" charset="-122"/>
            </a:endParaRPr>
          </a:p>
        </p:txBody>
      </p:sp>
      <p:sp>
        <p:nvSpPr>
          <p:cNvPr id="30" name="PA_圆角矩形 12"/>
          <p:cNvSpPr>
            <a:spLocks noChangeAspect="1"/>
          </p:cNvSpPr>
          <p:nvPr>
            <p:custDataLst>
              <p:tags r:id="rId3"/>
            </p:custDataLst>
          </p:nvPr>
        </p:nvSpPr>
        <p:spPr>
          <a:xfrm>
            <a:off x="1982536" y="425427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1" name="矩形 30"/>
          <p:cNvSpPr/>
          <p:nvPr/>
        </p:nvSpPr>
        <p:spPr>
          <a:xfrm>
            <a:off x="2484064" y="4180188"/>
            <a:ext cx="521213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督促落实规范领导干部配偶、子女及其配偶经商办企业行为规定，推动以上率下、严格执行。</a:t>
            </a:r>
            <a:endParaRPr lang="en-US" altLang="zh-CN" sz="1600" dirty="0">
              <a:solidFill>
                <a:srgbClr val="591300"/>
              </a:solidFill>
              <a:latin typeface="+mn-ea"/>
              <a:cs typeface="+mn-ea"/>
              <a:sym typeface="思源黑体 CN Normal" panose="020B0400000000000000" pitchFamily="34" charset="-122"/>
            </a:endParaRPr>
          </a:p>
        </p:txBody>
      </p:sp>
      <p:sp>
        <p:nvSpPr>
          <p:cNvPr id="32" name="PA_圆角矩形 12"/>
          <p:cNvSpPr>
            <a:spLocks noChangeAspect="1"/>
          </p:cNvSpPr>
          <p:nvPr>
            <p:custDataLst>
              <p:tags r:id="rId4"/>
            </p:custDataLst>
          </p:nvPr>
        </p:nvSpPr>
        <p:spPr>
          <a:xfrm>
            <a:off x="1982536" y="532754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3" name="矩形 32"/>
          <p:cNvSpPr/>
          <p:nvPr/>
        </p:nvSpPr>
        <p:spPr>
          <a:xfrm>
            <a:off x="2484064" y="5253456"/>
            <a:ext cx="521213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教育引导党员领导干部坚决反对特权思想和特权行为，严格管好家属子女，严格家风家教。</a:t>
            </a:r>
            <a:endParaRPr lang="en-US" altLang="zh-CN" sz="1600" dirty="0">
              <a:solidFill>
                <a:srgbClr val="591300"/>
              </a:solidFill>
              <a:latin typeface="+mn-ea"/>
              <a:cs typeface="+mn-ea"/>
              <a:sym typeface="思源黑体 CN Normal" panose="020B0400000000000000" pitchFamily="34" charset="-122"/>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4087" y="2874251"/>
            <a:ext cx="2560089" cy="31646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3" presetClass="entr" presetSubtype="528"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p:val>
                                            <p:fltVal val="0.5"/>
                                          </p:val>
                                        </p:tav>
                                        <p:tav tm="100000">
                                          <p:val>
                                            <p:strVal val="#ppt_x"/>
                                          </p:val>
                                        </p:tav>
                                      </p:tavLst>
                                    </p:anim>
                                    <p:anim calcmode="lin" valueType="num">
                                      <p:cBhvr>
                                        <p:cTn id="16" dur="1000" fill="hold"/>
                                        <p:tgtEl>
                                          <p:spTgt spid="27"/>
                                        </p:tgtEl>
                                        <p:attrNameLst>
                                          <p:attrName>ppt_y</p:attrName>
                                        </p:attrNameLst>
                                      </p:cBhvr>
                                      <p:tavLst>
                                        <p:tav tm="0">
                                          <p:val>
                                            <p:fltVal val="0.5"/>
                                          </p:val>
                                        </p:tav>
                                        <p:tav tm="100000">
                                          <p:val>
                                            <p:strVal val="#ppt_y"/>
                                          </p:val>
                                        </p:tav>
                                      </p:tavLst>
                                    </p:anim>
                                  </p:childTnLst>
                                </p:cTn>
                              </p:par>
                            </p:childTnLst>
                          </p:cTn>
                        </p:par>
                        <p:par>
                          <p:cTn id="17" fill="hold">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Left)">
                                      <p:cBhvr>
                                        <p:cTn id="20" dur="500"/>
                                        <p:tgtEl>
                                          <p:spTgt spid="28"/>
                                        </p:tgtEl>
                                      </p:cBhvr>
                                    </p:animEffect>
                                  </p:childTnLst>
                                </p:cTn>
                              </p:par>
                              <p:par>
                                <p:cTn id="21" presetID="23" presetClass="entr" presetSubtype="52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p:val>
                                            <p:fltVal val="0.5"/>
                                          </p:val>
                                        </p:tav>
                                        <p:tav tm="100000">
                                          <p:val>
                                            <p:strVal val="#ppt_x"/>
                                          </p:val>
                                        </p:tav>
                                      </p:tavLst>
                                    </p:anim>
                                    <p:anim calcmode="lin" valueType="num">
                                      <p:cBhvr>
                                        <p:cTn id="26" dur="1000" fill="hold"/>
                                        <p:tgtEl>
                                          <p:spTgt spid="30"/>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8"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trips(downLeft)">
                                      <p:cBhvr>
                                        <p:cTn id="30" dur="500"/>
                                        <p:tgtEl>
                                          <p:spTgt spid="31"/>
                                        </p:tgtEl>
                                      </p:cBhvr>
                                    </p:animEffect>
                                  </p:childTnLst>
                                </p:cTn>
                              </p:par>
                              <p:par>
                                <p:cTn id="31" presetID="23" presetClass="entr" presetSubtype="528"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1000" fill="hold"/>
                                        <p:tgtEl>
                                          <p:spTgt spid="32"/>
                                        </p:tgtEl>
                                        <p:attrNameLst>
                                          <p:attrName>ppt_w</p:attrName>
                                        </p:attrNameLst>
                                      </p:cBhvr>
                                      <p:tavLst>
                                        <p:tav tm="0">
                                          <p:val>
                                            <p:fltVal val="0"/>
                                          </p:val>
                                        </p:tav>
                                        <p:tav tm="100000">
                                          <p:val>
                                            <p:strVal val="#ppt_w"/>
                                          </p:val>
                                        </p:tav>
                                      </p:tavLst>
                                    </p:anim>
                                    <p:anim calcmode="lin" valueType="num">
                                      <p:cBhvr>
                                        <p:cTn id="34" dur="1000" fill="hold"/>
                                        <p:tgtEl>
                                          <p:spTgt spid="32"/>
                                        </p:tgtEl>
                                        <p:attrNameLst>
                                          <p:attrName>ppt_h</p:attrName>
                                        </p:attrNameLst>
                                      </p:cBhvr>
                                      <p:tavLst>
                                        <p:tav tm="0">
                                          <p:val>
                                            <p:fltVal val="0"/>
                                          </p:val>
                                        </p:tav>
                                        <p:tav tm="100000">
                                          <p:val>
                                            <p:strVal val="#ppt_h"/>
                                          </p:val>
                                        </p:tav>
                                      </p:tavLst>
                                    </p:anim>
                                    <p:anim calcmode="lin" valueType="num">
                                      <p:cBhvr>
                                        <p:cTn id="35" dur="1000" fill="hold"/>
                                        <p:tgtEl>
                                          <p:spTgt spid="32"/>
                                        </p:tgtEl>
                                        <p:attrNameLst>
                                          <p:attrName>ppt_x</p:attrName>
                                        </p:attrNameLst>
                                      </p:cBhvr>
                                      <p:tavLst>
                                        <p:tav tm="0">
                                          <p:val>
                                            <p:fltVal val="0.5"/>
                                          </p:val>
                                        </p:tav>
                                        <p:tav tm="100000">
                                          <p:val>
                                            <p:strVal val="#ppt_x"/>
                                          </p:val>
                                        </p:tav>
                                      </p:tavLst>
                                    </p:anim>
                                    <p:anim calcmode="lin" valueType="num">
                                      <p:cBhvr>
                                        <p:cTn id="36" dur="1000" fill="hold"/>
                                        <p:tgtEl>
                                          <p:spTgt spid="32"/>
                                        </p:tgtEl>
                                        <p:attrNameLst>
                                          <p:attrName>ppt_y</p:attrName>
                                        </p:attrNameLst>
                                      </p:cBhvr>
                                      <p:tavLst>
                                        <p:tav tm="0">
                                          <p:val>
                                            <p:fltVal val="0.5"/>
                                          </p:val>
                                        </p:tav>
                                        <p:tav tm="100000">
                                          <p:val>
                                            <p:strVal val="#ppt_y"/>
                                          </p:val>
                                        </p:tav>
                                      </p:tavLst>
                                    </p:anim>
                                  </p:childTnLst>
                                </p:cTn>
                              </p:par>
                            </p:childTnLst>
                          </p:cTn>
                        </p:par>
                        <p:par>
                          <p:cTn id="37" fill="hold">
                            <p:stCondLst>
                              <p:cond delay="1500"/>
                            </p:stCondLst>
                            <p:childTnLst>
                              <p:par>
                                <p:cTn id="38" presetID="18" presetClass="entr" presetSubtype="12"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strips(downLeft)">
                                      <p:cBhvr>
                                        <p:cTn id="40" dur="500"/>
                                        <p:tgtEl>
                                          <p:spTgt spid="33"/>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0" grpId="0" animBg="1"/>
      <p:bldP spid="31" grpId="0"/>
      <p:bldP spid="32"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24928"/>
            <a:ext cx="10602438" cy="1003000"/>
            <a:chOff x="750715" y="1624928"/>
            <a:chExt cx="10602438" cy="1003000"/>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624928"/>
              <a:ext cx="9408385" cy="923330"/>
            </a:xfrm>
            <a:prstGeom prst="rect">
              <a:avLst/>
            </a:prstGeom>
          </p:spPr>
          <p:txBody>
            <a:bodyPr wrap="square">
              <a:spAutoFit/>
            </a:bodyPr>
            <a:lstStyle/>
            <a:p>
              <a:pPr lvl="0">
                <a:defRPr/>
              </a:pPr>
              <a:r>
                <a:rPr lang="zh-CN" altLang="en-US" sz="27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持续整治群众身边腐败和不正之风，促进社会公平正义、保障群众合法权益</a:t>
              </a:r>
              <a:endParaRPr lang="zh-CN" altLang="en-US" sz="27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四</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1954293" y="2871355"/>
            <a:ext cx="7572375" cy="446515"/>
            <a:chOff x="3673555" y="3434526"/>
            <a:chExt cx="8538303" cy="446515"/>
          </a:xfrm>
        </p:grpSpPr>
        <p:sp>
          <p:nvSpPr>
            <p:cNvPr id="21" name="矩形 20"/>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加强对惠民富民、促进共同富裕政策措施落实情况监督检查</a:t>
              </a:r>
              <a:endParaRPr lang="zh-CN" altLang="en-US" sz="2000" kern="0" dirty="0">
                <a:latin typeface="+mn-ea"/>
              </a:endParaRPr>
            </a:p>
          </p:txBody>
        </p:sp>
        <p:cxnSp>
          <p:nvCxnSpPr>
            <p:cNvPr id="22" name="直接连接符 21"/>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grpSp>
        <p:nvGrpSpPr>
          <p:cNvPr id="23" name="组合 22"/>
          <p:cNvGrpSpPr/>
          <p:nvPr/>
        </p:nvGrpSpPr>
        <p:grpSpPr>
          <a:xfrm>
            <a:off x="1944768" y="3407115"/>
            <a:ext cx="7572375" cy="446515"/>
            <a:chOff x="3673555" y="3434526"/>
            <a:chExt cx="8538303" cy="446515"/>
          </a:xfrm>
        </p:grpSpPr>
        <p:sp>
          <p:nvSpPr>
            <p:cNvPr id="24" name="矩形 23"/>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强化对巩固“四个不摘”政策成果的监督</a:t>
              </a:r>
              <a:endParaRPr lang="zh-CN" altLang="en-US" sz="2000" kern="0" dirty="0">
                <a:latin typeface="+mn-ea"/>
              </a:endParaRPr>
            </a:p>
          </p:txBody>
        </p:sp>
        <p:cxnSp>
          <p:nvCxnSpPr>
            <p:cNvPr id="25" name="直接连接符 24"/>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grpSp>
        <p:nvGrpSpPr>
          <p:cNvPr id="29" name="组合 28"/>
          <p:cNvGrpSpPr/>
          <p:nvPr/>
        </p:nvGrpSpPr>
        <p:grpSpPr>
          <a:xfrm>
            <a:off x="1944767" y="3940515"/>
            <a:ext cx="7572375" cy="446515"/>
            <a:chOff x="3673555" y="3434526"/>
            <a:chExt cx="8538303" cy="446515"/>
          </a:xfrm>
        </p:grpSpPr>
        <p:sp>
          <p:nvSpPr>
            <p:cNvPr id="34" name="矩形 33"/>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保障同乡村振兴有效衔接</a:t>
              </a:r>
              <a:endParaRPr lang="zh-CN" altLang="en-US" sz="2000" kern="0" dirty="0">
                <a:latin typeface="+mn-ea"/>
              </a:endParaRPr>
            </a:p>
          </p:txBody>
        </p:sp>
        <p:cxnSp>
          <p:nvCxnSpPr>
            <p:cNvPr id="35" name="直接连接符 34"/>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grpSp>
        <p:nvGrpSpPr>
          <p:cNvPr id="36" name="组合 35"/>
          <p:cNvGrpSpPr/>
          <p:nvPr/>
        </p:nvGrpSpPr>
        <p:grpSpPr>
          <a:xfrm>
            <a:off x="1954293" y="4456545"/>
            <a:ext cx="7267576" cy="646331"/>
            <a:chOff x="3673555" y="3234954"/>
            <a:chExt cx="8194624" cy="646331"/>
          </a:xfrm>
        </p:grpSpPr>
        <p:sp>
          <p:nvSpPr>
            <p:cNvPr id="37" name="矩形 36"/>
            <p:cNvSpPr/>
            <p:nvPr/>
          </p:nvSpPr>
          <p:spPr>
            <a:xfrm>
              <a:off x="3673555" y="3234954"/>
              <a:ext cx="8194624" cy="646331"/>
            </a:xfrm>
            <a:prstGeom prst="rect">
              <a:avLst/>
            </a:prstGeom>
          </p:spPr>
          <p:txBody>
            <a:bodyPr wrap="square">
              <a:spAutoFit/>
            </a:bodyPr>
            <a:lstStyle/>
            <a:p>
              <a:pPr algn="just" fontAlgn="base">
                <a:spcBef>
                  <a:spcPct val="0"/>
                </a:spcBef>
                <a:spcAft>
                  <a:spcPct val="0"/>
                </a:spcAft>
                <a:defRPr/>
              </a:pPr>
              <a:r>
                <a:rPr lang="zh-CN" altLang="en-US" kern="0" dirty="0">
                  <a:latin typeface="+mn-ea"/>
                </a:rPr>
                <a:t>持续纠治教育医疗、养老社保、生态环保、安全生产、食品药品安全、执法司法等领域腐败和作风问题</a:t>
              </a:r>
              <a:endParaRPr lang="zh-CN" altLang="en-US" kern="0" dirty="0">
                <a:latin typeface="+mn-ea"/>
              </a:endParaRPr>
            </a:p>
          </p:txBody>
        </p:sp>
        <p:cxnSp>
          <p:nvCxnSpPr>
            <p:cNvPr id="38" name="直接连接符 37"/>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grpSp>
        <p:nvGrpSpPr>
          <p:cNvPr id="39" name="组合 38"/>
          <p:cNvGrpSpPr/>
          <p:nvPr/>
        </p:nvGrpSpPr>
        <p:grpSpPr>
          <a:xfrm>
            <a:off x="1944768" y="5163302"/>
            <a:ext cx="7572375" cy="446515"/>
            <a:chOff x="3673555" y="3434526"/>
            <a:chExt cx="8538303" cy="446515"/>
          </a:xfrm>
        </p:grpSpPr>
        <p:sp>
          <p:nvSpPr>
            <p:cNvPr id="40" name="矩形 39"/>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坚决惩处涉黑涉恶“保护伞”</a:t>
              </a:r>
              <a:endParaRPr lang="zh-CN" altLang="en-US" sz="2000" kern="0" dirty="0">
                <a:latin typeface="+mn-ea"/>
              </a:endParaRPr>
            </a:p>
          </p:txBody>
        </p:sp>
        <p:cxnSp>
          <p:nvCxnSpPr>
            <p:cNvPr id="41" name="直接连接符 40"/>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grpSp>
        <p:nvGrpSpPr>
          <p:cNvPr id="42" name="组合 41"/>
          <p:cNvGrpSpPr/>
          <p:nvPr/>
        </p:nvGrpSpPr>
        <p:grpSpPr>
          <a:xfrm>
            <a:off x="1944767" y="5706227"/>
            <a:ext cx="7572375" cy="446515"/>
            <a:chOff x="3673555" y="3434526"/>
            <a:chExt cx="8538303" cy="446515"/>
          </a:xfrm>
        </p:grpSpPr>
        <p:sp>
          <p:nvSpPr>
            <p:cNvPr id="43" name="矩形 42"/>
            <p:cNvSpPr/>
            <p:nvPr/>
          </p:nvSpPr>
          <p:spPr>
            <a:xfrm>
              <a:off x="3673555" y="3434526"/>
              <a:ext cx="8538303" cy="430374"/>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完善民生领域损害群众利益问题治理机制。</a:t>
              </a:r>
              <a:endParaRPr lang="zh-CN" altLang="en-US" sz="2000" kern="0" dirty="0">
                <a:latin typeface="+mn-ea"/>
              </a:endParaRPr>
            </a:p>
          </p:txBody>
        </p:sp>
        <p:cxnSp>
          <p:nvCxnSpPr>
            <p:cNvPr id="44" name="直接连接符 43"/>
            <p:cNvCxnSpPr/>
            <p:nvPr/>
          </p:nvCxnSpPr>
          <p:spPr>
            <a:xfrm>
              <a:off x="3748875" y="3881041"/>
              <a:ext cx="8119303" cy="0"/>
            </a:xfrm>
            <a:prstGeom prst="line">
              <a:avLst/>
            </a:prstGeom>
            <a:noFill/>
            <a:ln w="12700" cap="flat" cmpd="sng" algn="ctr">
              <a:solidFill>
                <a:schemeClr val="bg1">
                  <a:lumMod val="65000"/>
                </a:schemeClr>
              </a:solidFill>
              <a:prstDash val="solid"/>
              <a:miter lim="800000"/>
            </a:ln>
            <a:effectLst/>
          </p:spPr>
        </p:cxnSp>
      </p:gr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41042" y="3077017"/>
            <a:ext cx="2633700" cy="379204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24928"/>
            <a:ext cx="10602438" cy="1003000"/>
            <a:chOff x="750715" y="1624928"/>
            <a:chExt cx="10602438" cy="1003000"/>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624928"/>
              <a:ext cx="9408385" cy="923330"/>
            </a:xfrm>
            <a:prstGeom prst="rect">
              <a:avLst/>
            </a:prstGeom>
          </p:spPr>
          <p:txBody>
            <a:bodyPr wrap="square">
              <a:spAutoFit/>
            </a:bodyPr>
            <a:lstStyle/>
            <a:p>
              <a:pPr lvl="0">
                <a:defRPr/>
              </a:pPr>
              <a:r>
                <a:rPr lang="zh-CN" altLang="en-US" sz="27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推进巡视巡察上下联动，充分发挥党内监督利剑和密切联系群众纽带作用</a:t>
              </a:r>
              <a:endParaRPr lang="zh-CN" altLang="en-US" sz="27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8" y="1890977"/>
              <a:ext cx="492443"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五</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5265811" y="3328555"/>
            <a:ext cx="5894307" cy="941815"/>
            <a:chOff x="3673555" y="3434526"/>
            <a:chExt cx="6646182" cy="941815"/>
          </a:xfrm>
        </p:grpSpPr>
        <p:sp>
          <p:nvSpPr>
            <p:cNvPr id="21" name="矩形 20"/>
            <p:cNvSpPr/>
            <p:nvPr/>
          </p:nvSpPr>
          <p:spPr>
            <a:xfrm>
              <a:off x="3673555" y="3434526"/>
              <a:ext cx="6646182" cy="830997"/>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精准落实政治巡视要求，深化巡视巡察整改和成果运用，探索建立整改促进机制、评估机制。</a:t>
              </a:r>
              <a:endParaRPr lang="zh-CN" altLang="en-US" sz="2000" kern="0" dirty="0">
                <a:latin typeface="+mn-ea"/>
              </a:endParaRPr>
            </a:p>
          </p:txBody>
        </p:sp>
        <p:cxnSp>
          <p:nvCxnSpPr>
            <p:cNvPr id="22" name="直接连接符 21"/>
            <p:cNvCxnSpPr/>
            <p:nvPr/>
          </p:nvCxnSpPr>
          <p:spPr>
            <a:xfrm>
              <a:off x="3748875" y="4376341"/>
              <a:ext cx="6452722" cy="0"/>
            </a:xfrm>
            <a:prstGeom prst="line">
              <a:avLst/>
            </a:prstGeom>
            <a:noFill/>
            <a:ln w="12700" cap="flat" cmpd="sng" algn="ctr">
              <a:solidFill>
                <a:schemeClr val="bg1">
                  <a:lumMod val="65000"/>
                </a:schemeClr>
              </a:solidFill>
              <a:prstDash val="solid"/>
              <a:miter lim="800000"/>
            </a:ln>
            <a:effectLst/>
          </p:spPr>
        </p:cxnSp>
      </p:grpSp>
      <p:grpSp>
        <p:nvGrpSpPr>
          <p:cNvPr id="32" name="组合 31"/>
          <p:cNvGrpSpPr/>
          <p:nvPr/>
        </p:nvGrpSpPr>
        <p:grpSpPr>
          <a:xfrm>
            <a:off x="5265811" y="4757305"/>
            <a:ext cx="5894307" cy="941815"/>
            <a:chOff x="3673555" y="3434526"/>
            <a:chExt cx="6646182" cy="941815"/>
          </a:xfrm>
        </p:grpSpPr>
        <p:sp>
          <p:nvSpPr>
            <p:cNvPr id="33" name="矩形 32"/>
            <p:cNvSpPr/>
            <p:nvPr/>
          </p:nvSpPr>
          <p:spPr>
            <a:xfrm>
              <a:off x="3673555" y="3434526"/>
              <a:ext cx="6646182" cy="830997"/>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加强对省区市巡视工作的指导督导，推动市县巡察向基层延伸。</a:t>
              </a:r>
              <a:endParaRPr lang="zh-CN" altLang="en-US" sz="2000" kern="0" dirty="0">
                <a:latin typeface="+mn-ea"/>
              </a:endParaRPr>
            </a:p>
          </p:txBody>
        </p:sp>
        <p:cxnSp>
          <p:nvCxnSpPr>
            <p:cNvPr id="45" name="直接连接符 44"/>
            <p:cNvCxnSpPr/>
            <p:nvPr/>
          </p:nvCxnSpPr>
          <p:spPr>
            <a:xfrm>
              <a:off x="3748875" y="4376341"/>
              <a:ext cx="6452722" cy="0"/>
            </a:xfrm>
            <a:prstGeom prst="line">
              <a:avLst/>
            </a:prstGeom>
            <a:noFill/>
            <a:ln w="12700" cap="flat" cmpd="sng" algn="ctr">
              <a:solidFill>
                <a:schemeClr val="bg1">
                  <a:lumMod val="65000"/>
                </a:schemeClr>
              </a:solidFill>
              <a:prstDash val="solid"/>
              <a:miter lim="800000"/>
            </a:ln>
            <a:effectLst/>
          </p:spPr>
        </p:cxnSp>
      </p:gr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068" y="3096729"/>
            <a:ext cx="3942143" cy="278033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425914"/>
            <a:ext cx="10602438" cy="954364"/>
            <a:chOff x="750715" y="1673564"/>
            <a:chExt cx="10602438" cy="954364"/>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779453"/>
              <a:ext cx="9408385" cy="507831"/>
            </a:xfrm>
            <a:prstGeom prst="rect">
              <a:avLst/>
            </a:prstGeom>
          </p:spPr>
          <p:txBody>
            <a:bodyPr wrap="square">
              <a:spAutoFit/>
            </a:bodyPr>
            <a:lstStyle/>
            <a:p>
              <a:pPr lvl="0">
                <a:defRPr/>
              </a:pPr>
              <a:r>
                <a:rPr lang="zh-CN" altLang="en-US" sz="27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促进各类监督贯通融合，不断增强监督治理效能</a:t>
              </a:r>
              <a:endParaRPr lang="zh-CN" altLang="en-US" sz="27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六</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cxnSp>
        <p:nvCxnSpPr>
          <p:cNvPr id="26" name="直接连接符 25"/>
          <p:cNvCxnSpPr/>
          <p:nvPr/>
        </p:nvCxnSpPr>
        <p:spPr>
          <a:xfrm>
            <a:off x="2196176" y="2518370"/>
            <a:ext cx="0" cy="3844330"/>
          </a:xfrm>
          <a:prstGeom prst="line">
            <a:avLst/>
          </a:prstGeom>
          <a:noFill/>
          <a:ln w="6350" cap="flat" cmpd="sng" algn="ctr">
            <a:solidFill>
              <a:srgbClr val="FF9500"/>
            </a:solidFill>
            <a:prstDash val="solid"/>
            <a:miter lim="800000"/>
          </a:ln>
          <a:effectLst/>
        </p:spPr>
      </p:cxnSp>
      <p:sp>
        <p:nvSpPr>
          <p:cNvPr id="27" name="PA_圆角矩形 12"/>
          <p:cNvSpPr>
            <a:spLocks noChangeAspect="1"/>
          </p:cNvSpPr>
          <p:nvPr>
            <p:custDataLst>
              <p:tags r:id="rId2"/>
            </p:custDataLst>
          </p:nvPr>
        </p:nvSpPr>
        <p:spPr>
          <a:xfrm>
            <a:off x="1982536" y="251837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8" name="矩形 27"/>
          <p:cNvSpPr/>
          <p:nvPr/>
        </p:nvSpPr>
        <p:spPr>
          <a:xfrm>
            <a:off x="2484063" y="2568111"/>
            <a:ext cx="5583611" cy="338554"/>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压紧压实党组织管党治党政治责任和书记第一责任人责任。</a:t>
            </a:r>
            <a:endParaRPr lang="en-US" altLang="zh-CN" sz="1600" dirty="0">
              <a:solidFill>
                <a:srgbClr val="591300"/>
              </a:solidFill>
              <a:latin typeface="+mn-ea"/>
              <a:cs typeface="+mn-ea"/>
              <a:sym typeface="思源黑体 CN Normal" panose="020B0400000000000000" pitchFamily="34" charset="-122"/>
            </a:endParaRPr>
          </a:p>
        </p:txBody>
      </p:sp>
      <p:sp>
        <p:nvSpPr>
          <p:cNvPr id="30" name="PA_圆角矩形 12"/>
          <p:cNvSpPr>
            <a:spLocks noChangeAspect="1"/>
          </p:cNvSpPr>
          <p:nvPr>
            <p:custDataLst>
              <p:tags r:id="rId3"/>
            </p:custDataLst>
          </p:nvPr>
        </p:nvSpPr>
        <p:spPr>
          <a:xfrm>
            <a:off x="1982536" y="320652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1" name="矩形 30"/>
          <p:cNvSpPr/>
          <p:nvPr/>
        </p:nvSpPr>
        <p:spPr>
          <a:xfrm>
            <a:off x="2484064" y="3132438"/>
            <a:ext cx="530738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做深日常监督，推动监督下沉、监督落地、监督于问题未发之时，强化对“一把手”和领导班子监督。</a:t>
            </a:r>
            <a:endParaRPr lang="en-US" altLang="zh-CN" sz="1600" dirty="0">
              <a:solidFill>
                <a:srgbClr val="591300"/>
              </a:solidFill>
              <a:latin typeface="+mn-ea"/>
              <a:cs typeface="+mn-ea"/>
              <a:sym typeface="思源黑体 CN Normal" panose="020B0400000000000000" pitchFamily="34" charset="-122"/>
            </a:endParaRPr>
          </a:p>
        </p:txBody>
      </p:sp>
      <p:sp>
        <p:nvSpPr>
          <p:cNvPr id="32" name="PA_圆角矩形 12"/>
          <p:cNvSpPr>
            <a:spLocks noChangeAspect="1"/>
          </p:cNvSpPr>
          <p:nvPr>
            <p:custDataLst>
              <p:tags r:id="rId4"/>
            </p:custDataLst>
          </p:nvPr>
        </p:nvSpPr>
        <p:spPr>
          <a:xfrm>
            <a:off x="1982536" y="389879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3" name="矩形 32"/>
          <p:cNvSpPr/>
          <p:nvPr/>
        </p:nvSpPr>
        <p:spPr>
          <a:xfrm>
            <a:off x="2484064" y="3824706"/>
            <a:ext cx="530738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严明换届纪律，严肃查处拉票贿选、买官卖官、跑官要官等行为。</a:t>
            </a:r>
            <a:endParaRPr lang="en-US" altLang="zh-CN" sz="1600" dirty="0">
              <a:solidFill>
                <a:srgbClr val="591300"/>
              </a:solidFill>
              <a:latin typeface="+mn-ea"/>
              <a:cs typeface="+mn-ea"/>
              <a:sym typeface="思源黑体 CN Normal" panose="020B0400000000000000" pitchFamily="34" charset="-122"/>
            </a:endParaRPr>
          </a:p>
        </p:txBody>
      </p:sp>
      <p:sp>
        <p:nvSpPr>
          <p:cNvPr id="20" name="PA_圆角矩形 12"/>
          <p:cNvSpPr>
            <a:spLocks noChangeAspect="1"/>
          </p:cNvSpPr>
          <p:nvPr>
            <p:custDataLst>
              <p:tags r:id="rId5"/>
            </p:custDataLst>
          </p:nvPr>
        </p:nvSpPr>
        <p:spPr>
          <a:xfrm>
            <a:off x="1982536" y="455825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1" name="矩形 20"/>
          <p:cNvSpPr/>
          <p:nvPr/>
        </p:nvSpPr>
        <p:spPr>
          <a:xfrm>
            <a:off x="2484064" y="4484168"/>
            <a:ext cx="530738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坚持惩前毖后、治病救人，深化运用“四种形态”，做到“三个区分开来”</a:t>
            </a:r>
            <a:endParaRPr lang="en-US" altLang="zh-CN" sz="1600" dirty="0">
              <a:solidFill>
                <a:srgbClr val="591300"/>
              </a:solidFill>
              <a:latin typeface="+mn-ea"/>
              <a:cs typeface="+mn-ea"/>
              <a:sym typeface="思源黑体 CN Normal" panose="020B0400000000000000" pitchFamily="34" charset="-122"/>
            </a:endParaRPr>
          </a:p>
        </p:txBody>
      </p:sp>
      <p:sp>
        <p:nvSpPr>
          <p:cNvPr id="22" name="PA_圆角矩形 12"/>
          <p:cNvSpPr>
            <a:spLocks noChangeAspect="1"/>
          </p:cNvSpPr>
          <p:nvPr>
            <p:custDataLst>
              <p:tags r:id="rId6"/>
            </p:custDataLst>
          </p:nvPr>
        </p:nvSpPr>
        <p:spPr>
          <a:xfrm>
            <a:off x="1982536" y="5212420"/>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3" name="矩形 22"/>
          <p:cNvSpPr/>
          <p:nvPr/>
        </p:nvSpPr>
        <p:spPr>
          <a:xfrm>
            <a:off x="2484064" y="5252636"/>
            <a:ext cx="5307386" cy="338554"/>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精准规范用好问责利器。</a:t>
            </a:r>
            <a:endParaRPr lang="en-US" altLang="zh-CN" sz="1600" dirty="0">
              <a:solidFill>
                <a:srgbClr val="591300"/>
              </a:solidFill>
              <a:latin typeface="+mn-ea"/>
              <a:cs typeface="+mn-ea"/>
              <a:sym typeface="思源黑体 CN Normal" panose="020B0400000000000000" pitchFamily="34" charset="-122"/>
            </a:endParaRPr>
          </a:p>
        </p:txBody>
      </p:sp>
      <p:sp>
        <p:nvSpPr>
          <p:cNvPr id="25" name="PA_圆角矩形 12"/>
          <p:cNvSpPr>
            <a:spLocks noChangeAspect="1"/>
          </p:cNvSpPr>
          <p:nvPr>
            <p:custDataLst>
              <p:tags r:id="rId7"/>
            </p:custDataLst>
          </p:nvPr>
        </p:nvSpPr>
        <p:spPr>
          <a:xfrm>
            <a:off x="1982536" y="589530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9" name="矩形 28"/>
          <p:cNvSpPr/>
          <p:nvPr/>
        </p:nvSpPr>
        <p:spPr>
          <a:xfrm>
            <a:off x="2484064" y="5802173"/>
            <a:ext cx="5307386" cy="584775"/>
          </a:xfrm>
          <a:prstGeom prst="rect">
            <a:avLst/>
          </a:prstGeom>
          <a:noFill/>
        </p:spPr>
        <p:txBody>
          <a:bodyPr wrap="square">
            <a:spAutoFit/>
          </a:bodyPr>
          <a:lstStyle/>
          <a:p>
            <a:pPr algn="just">
              <a:defRPr/>
            </a:pPr>
            <a:r>
              <a:rPr lang="zh-CN" altLang="en-US" sz="1600" dirty="0">
                <a:solidFill>
                  <a:srgbClr val="591300"/>
                </a:solidFill>
                <a:latin typeface="+mn-ea"/>
                <a:cs typeface="+mn-ea"/>
                <a:sym typeface="思源黑体 CN Normal" panose="020B0400000000000000" pitchFamily="34" charset="-122"/>
              </a:rPr>
              <a:t>严格执行党员权利保障条例，激发党员干部干事创业内生动力。</a:t>
            </a:r>
            <a:endParaRPr lang="en-US" altLang="zh-CN" sz="1600" dirty="0">
              <a:solidFill>
                <a:srgbClr val="591300"/>
              </a:solidFill>
              <a:latin typeface="+mn-ea"/>
              <a:cs typeface="+mn-ea"/>
              <a:sym typeface="思源黑体 CN Normal" panose="020B0400000000000000" pitchFamily="3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67674" y="3273327"/>
            <a:ext cx="3572566" cy="307874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23" presetClass="entr" presetSubtype="528"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p:val>
                                            <p:fltVal val="0.5"/>
                                          </p:val>
                                        </p:tav>
                                        <p:tav tm="100000">
                                          <p:val>
                                            <p:strVal val="#ppt_x"/>
                                          </p:val>
                                        </p:tav>
                                      </p:tavLst>
                                    </p:anim>
                                    <p:anim calcmode="lin" valueType="num">
                                      <p:cBhvr>
                                        <p:cTn id="16" dur="1000" fill="hold"/>
                                        <p:tgtEl>
                                          <p:spTgt spid="27"/>
                                        </p:tgtEl>
                                        <p:attrNameLst>
                                          <p:attrName>ppt_y</p:attrName>
                                        </p:attrNameLst>
                                      </p:cBhvr>
                                      <p:tavLst>
                                        <p:tav tm="0">
                                          <p:val>
                                            <p:fltVal val="0.5"/>
                                          </p:val>
                                        </p:tav>
                                        <p:tav tm="100000">
                                          <p:val>
                                            <p:strVal val="#ppt_y"/>
                                          </p:val>
                                        </p:tav>
                                      </p:tavLst>
                                    </p:anim>
                                  </p:childTnLst>
                                </p:cTn>
                              </p:par>
                            </p:childTnLst>
                          </p:cTn>
                        </p:par>
                        <p:par>
                          <p:cTn id="17" fill="hold">
                            <p:stCondLst>
                              <p:cond delay="500"/>
                            </p:stCondLst>
                            <p:childTnLst>
                              <p:par>
                                <p:cTn id="18" presetID="18" presetClass="entr" presetSubtype="12"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Left)">
                                      <p:cBhvr>
                                        <p:cTn id="20" dur="500"/>
                                        <p:tgtEl>
                                          <p:spTgt spid="28"/>
                                        </p:tgtEl>
                                      </p:cBhvr>
                                    </p:animEffect>
                                  </p:childTnLst>
                                </p:cTn>
                              </p:par>
                              <p:par>
                                <p:cTn id="21" presetID="23" presetClass="entr" presetSubtype="52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p:val>
                                            <p:fltVal val="0.5"/>
                                          </p:val>
                                        </p:tav>
                                        <p:tav tm="100000">
                                          <p:val>
                                            <p:strVal val="#ppt_x"/>
                                          </p:val>
                                        </p:tav>
                                      </p:tavLst>
                                    </p:anim>
                                    <p:anim calcmode="lin" valueType="num">
                                      <p:cBhvr>
                                        <p:cTn id="26" dur="1000" fill="hold"/>
                                        <p:tgtEl>
                                          <p:spTgt spid="30"/>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8"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strips(downLeft)">
                                      <p:cBhvr>
                                        <p:cTn id="30" dur="500"/>
                                        <p:tgtEl>
                                          <p:spTgt spid="31"/>
                                        </p:tgtEl>
                                      </p:cBhvr>
                                    </p:animEffect>
                                  </p:childTnLst>
                                </p:cTn>
                              </p:par>
                              <p:par>
                                <p:cTn id="31" presetID="23" presetClass="entr" presetSubtype="528"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1000" fill="hold"/>
                                        <p:tgtEl>
                                          <p:spTgt spid="32"/>
                                        </p:tgtEl>
                                        <p:attrNameLst>
                                          <p:attrName>ppt_w</p:attrName>
                                        </p:attrNameLst>
                                      </p:cBhvr>
                                      <p:tavLst>
                                        <p:tav tm="0">
                                          <p:val>
                                            <p:fltVal val="0"/>
                                          </p:val>
                                        </p:tav>
                                        <p:tav tm="100000">
                                          <p:val>
                                            <p:strVal val="#ppt_w"/>
                                          </p:val>
                                        </p:tav>
                                      </p:tavLst>
                                    </p:anim>
                                    <p:anim calcmode="lin" valueType="num">
                                      <p:cBhvr>
                                        <p:cTn id="34" dur="1000" fill="hold"/>
                                        <p:tgtEl>
                                          <p:spTgt spid="32"/>
                                        </p:tgtEl>
                                        <p:attrNameLst>
                                          <p:attrName>ppt_h</p:attrName>
                                        </p:attrNameLst>
                                      </p:cBhvr>
                                      <p:tavLst>
                                        <p:tav tm="0">
                                          <p:val>
                                            <p:fltVal val="0"/>
                                          </p:val>
                                        </p:tav>
                                        <p:tav tm="100000">
                                          <p:val>
                                            <p:strVal val="#ppt_h"/>
                                          </p:val>
                                        </p:tav>
                                      </p:tavLst>
                                    </p:anim>
                                    <p:anim calcmode="lin" valueType="num">
                                      <p:cBhvr>
                                        <p:cTn id="35" dur="1000" fill="hold"/>
                                        <p:tgtEl>
                                          <p:spTgt spid="32"/>
                                        </p:tgtEl>
                                        <p:attrNameLst>
                                          <p:attrName>ppt_x</p:attrName>
                                        </p:attrNameLst>
                                      </p:cBhvr>
                                      <p:tavLst>
                                        <p:tav tm="0">
                                          <p:val>
                                            <p:fltVal val="0.5"/>
                                          </p:val>
                                        </p:tav>
                                        <p:tav tm="100000">
                                          <p:val>
                                            <p:strVal val="#ppt_x"/>
                                          </p:val>
                                        </p:tav>
                                      </p:tavLst>
                                    </p:anim>
                                    <p:anim calcmode="lin" valueType="num">
                                      <p:cBhvr>
                                        <p:cTn id="36" dur="1000" fill="hold"/>
                                        <p:tgtEl>
                                          <p:spTgt spid="32"/>
                                        </p:tgtEl>
                                        <p:attrNameLst>
                                          <p:attrName>ppt_y</p:attrName>
                                        </p:attrNameLst>
                                      </p:cBhvr>
                                      <p:tavLst>
                                        <p:tav tm="0">
                                          <p:val>
                                            <p:fltVal val="0.5"/>
                                          </p:val>
                                        </p:tav>
                                        <p:tav tm="100000">
                                          <p:val>
                                            <p:strVal val="#ppt_y"/>
                                          </p:val>
                                        </p:tav>
                                      </p:tavLst>
                                    </p:anim>
                                  </p:childTnLst>
                                </p:cTn>
                              </p:par>
                            </p:childTnLst>
                          </p:cTn>
                        </p:par>
                        <p:par>
                          <p:cTn id="37" fill="hold">
                            <p:stCondLst>
                              <p:cond delay="1500"/>
                            </p:stCondLst>
                            <p:childTnLst>
                              <p:par>
                                <p:cTn id="38" presetID="18" presetClass="entr" presetSubtype="12"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strips(downLeft)">
                                      <p:cBhvr>
                                        <p:cTn id="40" dur="500"/>
                                        <p:tgtEl>
                                          <p:spTgt spid="33"/>
                                        </p:tgtEl>
                                      </p:cBhvr>
                                    </p:animEffect>
                                  </p:childTnLst>
                                </p:cTn>
                              </p:par>
                              <p:par>
                                <p:cTn id="41" presetID="23" presetClass="entr" presetSubtype="52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ppt_w</p:attrName>
                                        </p:attrNameLst>
                                      </p:cBhvr>
                                      <p:tavLst>
                                        <p:tav tm="0">
                                          <p:val>
                                            <p:fltVal val="0"/>
                                          </p:val>
                                        </p:tav>
                                        <p:tav tm="100000">
                                          <p:val>
                                            <p:strVal val="#ppt_w"/>
                                          </p:val>
                                        </p:tav>
                                      </p:tavLst>
                                    </p:anim>
                                    <p:anim calcmode="lin" valueType="num">
                                      <p:cBhvr>
                                        <p:cTn id="44" dur="1000" fill="hold"/>
                                        <p:tgtEl>
                                          <p:spTgt spid="20"/>
                                        </p:tgtEl>
                                        <p:attrNameLst>
                                          <p:attrName>ppt_h</p:attrName>
                                        </p:attrNameLst>
                                      </p:cBhvr>
                                      <p:tavLst>
                                        <p:tav tm="0">
                                          <p:val>
                                            <p:fltVal val="0"/>
                                          </p:val>
                                        </p:tav>
                                        <p:tav tm="100000">
                                          <p:val>
                                            <p:strVal val="#ppt_h"/>
                                          </p:val>
                                        </p:tav>
                                      </p:tavLst>
                                    </p:anim>
                                    <p:anim calcmode="lin" valueType="num">
                                      <p:cBhvr>
                                        <p:cTn id="45" dur="1000" fill="hold"/>
                                        <p:tgtEl>
                                          <p:spTgt spid="20"/>
                                        </p:tgtEl>
                                        <p:attrNameLst>
                                          <p:attrName>ppt_x</p:attrName>
                                        </p:attrNameLst>
                                      </p:cBhvr>
                                      <p:tavLst>
                                        <p:tav tm="0">
                                          <p:val>
                                            <p:fltVal val="0.5"/>
                                          </p:val>
                                        </p:tav>
                                        <p:tav tm="100000">
                                          <p:val>
                                            <p:strVal val="#ppt_x"/>
                                          </p:val>
                                        </p:tav>
                                      </p:tavLst>
                                    </p:anim>
                                    <p:anim calcmode="lin" valueType="num">
                                      <p:cBhvr>
                                        <p:cTn id="46" dur="1000" fill="hold"/>
                                        <p:tgtEl>
                                          <p:spTgt spid="20"/>
                                        </p:tgtEl>
                                        <p:attrNameLst>
                                          <p:attrName>ppt_y</p:attrName>
                                        </p:attrNameLst>
                                      </p:cBhvr>
                                      <p:tavLst>
                                        <p:tav tm="0">
                                          <p:val>
                                            <p:fltVal val="0.5"/>
                                          </p:val>
                                        </p:tav>
                                        <p:tav tm="100000">
                                          <p:val>
                                            <p:strVal val="#ppt_y"/>
                                          </p:val>
                                        </p:tav>
                                      </p:tavLst>
                                    </p:anim>
                                  </p:childTnLst>
                                </p:cTn>
                              </p:par>
                            </p:childTnLst>
                          </p:cTn>
                        </p:par>
                        <p:par>
                          <p:cTn id="47" fill="hold">
                            <p:stCondLst>
                              <p:cond delay="2000"/>
                            </p:stCondLst>
                            <p:childTnLst>
                              <p:par>
                                <p:cTn id="48" presetID="18" presetClass="entr" presetSubtype="12"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strips(downLeft)">
                                      <p:cBhvr>
                                        <p:cTn id="50" dur="500"/>
                                        <p:tgtEl>
                                          <p:spTgt spid="21"/>
                                        </p:tgtEl>
                                      </p:cBhvr>
                                    </p:animEffect>
                                  </p:childTnLst>
                                </p:cTn>
                              </p:par>
                              <p:par>
                                <p:cTn id="51" presetID="23" presetClass="entr" presetSubtype="528"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000" fill="hold"/>
                                        <p:tgtEl>
                                          <p:spTgt spid="22"/>
                                        </p:tgtEl>
                                        <p:attrNameLst>
                                          <p:attrName>ppt_w</p:attrName>
                                        </p:attrNameLst>
                                      </p:cBhvr>
                                      <p:tavLst>
                                        <p:tav tm="0">
                                          <p:val>
                                            <p:fltVal val="0"/>
                                          </p:val>
                                        </p:tav>
                                        <p:tav tm="100000">
                                          <p:val>
                                            <p:strVal val="#ppt_w"/>
                                          </p:val>
                                        </p:tav>
                                      </p:tavLst>
                                    </p:anim>
                                    <p:anim calcmode="lin" valueType="num">
                                      <p:cBhvr>
                                        <p:cTn id="54" dur="1000" fill="hold"/>
                                        <p:tgtEl>
                                          <p:spTgt spid="22"/>
                                        </p:tgtEl>
                                        <p:attrNameLst>
                                          <p:attrName>ppt_h</p:attrName>
                                        </p:attrNameLst>
                                      </p:cBhvr>
                                      <p:tavLst>
                                        <p:tav tm="0">
                                          <p:val>
                                            <p:fltVal val="0"/>
                                          </p:val>
                                        </p:tav>
                                        <p:tav tm="100000">
                                          <p:val>
                                            <p:strVal val="#ppt_h"/>
                                          </p:val>
                                        </p:tav>
                                      </p:tavLst>
                                    </p:anim>
                                    <p:anim calcmode="lin" valueType="num">
                                      <p:cBhvr>
                                        <p:cTn id="55" dur="1000" fill="hold"/>
                                        <p:tgtEl>
                                          <p:spTgt spid="22"/>
                                        </p:tgtEl>
                                        <p:attrNameLst>
                                          <p:attrName>ppt_x</p:attrName>
                                        </p:attrNameLst>
                                      </p:cBhvr>
                                      <p:tavLst>
                                        <p:tav tm="0">
                                          <p:val>
                                            <p:fltVal val="0.5"/>
                                          </p:val>
                                        </p:tav>
                                        <p:tav tm="100000">
                                          <p:val>
                                            <p:strVal val="#ppt_x"/>
                                          </p:val>
                                        </p:tav>
                                      </p:tavLst>
                                    </p:anim>
                                    <p:anim calcmode="lin" valueType="num">
                                      <p:cBhvr>
                                        <p:cTn id="56" dur="1000" fill="hold"/>
                                        <p:tgtEl>
                                          <p:spTgt spid="22"/>
                                        </p:tgtEl>
                                        <p:attrNameLst>
                                          <p:attrName>ppt_y</p:attrName>
                                        </p:attrNameLst>
                                      </p:cBhvr>
                                      <p:tavLst>
                                        <p:tav tm="0">
                                          <p:val>
                                            <p:fltVal val="0.5"/>
                                          </p:val>
                                        </p:tav>
                                        <p:tav tm="100000">
                                          <p:val>
                                            <p:strVal val="#ppt_y"/>
                                          </p:val>
                                        </p:tav>
                                      </p:tavLst>
                                    </p:anim>
                                  </p:childTnLst>
                                </p:cTn>
                              </p:par>
                            </p:childTnLst>
                          </p:cTn>
                        </p:par>
                        <p:par>
                          <p:cTn id="57" fill="hold">
                            <p:stCondLst>
                              <p:cond delay="2500"/>
                            </p:stCondLst>
                            <p:childTnLst>
                              <p:par>
                                <p:cTn id="58" presetID="18" presetClass="entr" presetSubtype="12"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strips(downLeft)">
                                      <p:cBhvr>
                                        <p:cTn id="60" dur="500"/>
                                        <p:tgtEl>
                                          <p:spTgt spid="23"/>
                                        </p:tgtEl>
                                      </p:cBhvr>
                                    </p:animEffect>
                                  </p:childTnLst>
                                </p:cTn>
                              </p:par>
                              <p:par>
                                <p:cTn id="61" presetID="23" presetClass="entr" presetSubtype="528"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1000" fill="hold"/>
                                        <p:tgtEl>
                                          <p:spTgt spid="25"/>
                                        </p:tgtEl>
                                        <p:attrNameLst>
                                          <p:attrName>ppt_w</p:attrName>
                                        </p:attrNameLst>
                                      </p:cBhvr>
                                      <p:tavLst>
                                        <p:tav tm="0">
                                          <p:val>
                                            <p:fltVal val="0"/>
                                          </p:val>
                                        </p:tav>
                                        <p:tav tm="100000">
                                          <p:val>
                                            <p:strVal val="#ppt_w"/>
                                          </p:val>
                                        </p:tav>
                                      </p:tavLst>
                                    </p:anim>
                                    <p:anim calcmode="lin" valueType="num">
                                      <p:cBhvr>
                                        <p:cTn id="64" dur="1000" fill="hold"/>
                                        <p:tgtEl>
                                          <p:spTgt spid="25"/>
                                        </p:tgtEl>
                                        <p:attrNameLst>
                                          <p:attrName>ppt_h</p:attrName>
                                        </p:attrNameLst>
                                      </p:cBhvr>
                                      <p:tavLst>
                                        <p:tav tm="0">
                                          <p:val>
                                            <p:fltVal val="0"/>
                                          </p:val>
                                        </p:tav>
                                        <p:tav tm="100000">
                                          <p:val>
                                            <p:strVal val="#ppt_h"/>
                                          </p:val>
                                        </p:tav>
                                      </p:tavLst>
                                    </p:anim>
                                    <p:anim calcmode="lin" valueType="num">
                                      <p:cBhvr>
                                        <p:cTn id="65" dur="1000" fill="hold"/>
                                        <p:tgtEl>
                                          <p:spTgt spid="25"/>
                                        </p:tgtEl>
                                        <p:attrNameLst>
                                          <p:attrName>ppt_x</p:attrName>
                                        </p:attrNameLst>
                                      </p:cBhvr>
                                      <p:tavLst>
                                        <p:tav tm="0">
                                          <p:val>
                                            <p:fltVal val="0.5"/>
                                          </p:val>
                                        </p:tav>
                                        <p:tav tm="100000">
                                          <p:val>
                                            <p:strVal val="#ppt_x"/>
                                          </p:val>
                                        </p:tav>
                                      </p:tavLst>
                                    </p:anim>
                                    <p:anim calcmode="lin" valueType="num">
                                      <p:cBhvr>
                                        <p:cTn id="66" dur="1000" fill="hold"/>
                                        <p:tgtEl>
                                          <p:spTgt spid="25"/>
                                        </p:tgtEl>
                                        <p:attrNameLst>
                                          <p:attrName>ppt_y</p:attrName>
                                        </p:attrNameLst>
                                      </p:cBhvr>
                                      <p:tavLst>
                                        <p:tav tm="0">
                                          <p:val>
                                            <p:fltVal val="0.5"/>
                                          </p:val>
                                        </p:tav>
                                        <p:tav tm="100000">
                                          <p:val>
                                            <p:strVal val="#ppt_y"/>
                                          </p:val>
                                        </p:tav>
                                      </p:tavLst>
                                    </p:anim>
                                  </p:childTnLst>
                                </p:cTn>
                              </p:par>
                            </p:childTnLst>
                          </p:cTn>
                        </p:par>
                        <p:par>
                          <p:cTn id="67" fill="hold">
                            <p:stCondLst>
                              <p:cond delay="3000"/>
                            </p:stCondLst>
                            <p:childTnLst>
                              <p:par>
                                <p:cTn id="68" presetID="18" presetClass="entr" presetSubtype="12"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strips(downLeft)">
                                      <p:cBhvr>
                                        <p:cTn id="70" dur="500"/>
                                        <p:tgtEl>
                                          <p:spTgt spid="29"/>
                                        </p:tgtEl>
                                      </p:cBhvr>
                                    </p:animEffect>
                                  </p:childTnLst>
                                </p:cTn>
                              </p:par>
                            </p:childTnLst>
                          </p:cTn>
                        </p:par>
                        <p:par>
                          <p:cTn id="71" fill="hold">
                            <p:stCondLst>
                              <p:cond delay="3500"/>
                            </p:stCondLst>
                            <p:childTnLst>
                              <p:par>
                                <p:cTn id="72" presetID="53" presetClass="entr" presetSubtype="16"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0" grpId="0" animBg="1"/>
      <p:bldP spid="31" grpId="0"/>
      <p:bldP spid="32" grpId="0" animBg="1"/>
      <p:bldP spid="33" grpId="0"/>
      <p:bldP spid="20" grpId="0" animBg="1"/>
      <p:bldP spid="21" grpId="0"/>
      <p:bldP spid="22" grpId="0" animBg="1"/>
      <p:bldP spid="23" grpId="0"/>
      <p:bldP spid="25"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73564"/>
            <a:ext cx="10602438" cy="954364"/>
            <a:chOff x="750715" y="1673564"/>
            <a:chExt cx="10602438" cy="954364"/>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44768" y="1796378"/>
              <a:ext cx="9408385" cy="477054"/>
            </a:xfrm>
            <a:prstGeom prst="rect">
              <a:avLst/>
            </a:prstGeom>
          </p:spPr>
          <p:txBody>
            <a:bodyPr wrap="square">
              <a:spAutoFit/>
            </a:bodyPr>
            <a:lstStyle/>
            <a:p>
              <a:pPr lvl="0">
                <a:defRPr/>
              </a:pPr>
              <a:r>
                <a:rPr lang="zh-CN" altLang="en-US" sz="25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抓深抓实纪检监察体制改革，有效推进党内监督和国家监察全覆盖</a:t>
              </a:r>
              <a:endParaRPr lang="zh-CN" altLang="en-US" sz="25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七</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5265811" y="3328555"/>
            <a:ext cx="5894307" cy="941815"/>
            <a:chOff x="3673555" y="3434526"/>
            <a:chExt cx="6646182" cy="941815"/>
          </a:xfrm>
        </p:grpSpPr>
        <p:sp>
          <p:nvSpPr>
            <p:cNvPr id="21" name="矩形 20"/>
            <p:cNvSpPr/>
            <p:nvPr/>
          </p:nvSpPr>
          <p:spPr>
            <a:xfrm>
              <a:off x="3673555" y="3434526"/>
              <a:ext cx="6646182" cy="830997"/>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发挥改革先导、突破、创立作用，统筹推进党中央确定的纪检监察体制改革任务。</a:t>
              </a:r>
              <a:endParaRPr lang="zh-CN" altLang="en-US" sz="2000" kern="0" dirty="0">
                <a:latin typeface="+mn-ea"/>
              </a:endParaRPr>
            </a:p>
          </p:txBody>
        </p:sp>
        <p:cxnSp>
          <p:nvCxnSpPr>
            <p:cNvPr id="22" name="直接连接符 21"/>
            <p:cNvCxnSpPr/>
            <p:nvPr/>
          </p:nvCxnSpPr>
          <p:spPr>
            <a:xfrm>
              <a:off x="3748875" y="4376341"/>
              <a:ext cx="6452722" cy="0"/>
            </a:xfrm>
            <a:prstGeom prst="line">
              <a:avLst/>
            </a:prstGeom>
            <a:noFill/>
            <a:ln w="12700" cap="flat" cmpd="sng" algn="ctr">
              <a:solidFill>
                <a:schemeClr val="bg1">
                  <a:lumMod val="65000"/>
                </a:schemeClr>
              </a:solidFill>
              <a:prstDash val="solid"/>
              <a:miter lim="800000"/>
            </a:ln>
            <a:effectLst/>
          </p:spPr>
        </p:cxnSp>
      </p:grpSp>
      <p:grpSp>
        <p:nvGrpSpPr>
          <p:cNvPr id="32" name="组合 31"/>
          <p:cNvGrpSpPr/>
          <p:nvPr/>
        </p:nvGrpSpPr>
        <p:grpSpPr>
          <a:xfrm>
            <a:off x="5265811" y="4419263"/>
            <a:ext cx="5894307" cy="1279857"/>
            <a:chOff x="3673555" y="3096484"/>
            <a:chExt cx="6646182" cy="1279857"/>
          </a:xfrm>
        </p:grpSpPr>
        <p:sp>
          <p:nvSpPr>
            <p:cNvPr id="33" name="矩形 32"/>
            <p:cNvSpPr/>
            <p:nvPr/>
          </p:nvSpPr>
          <p:spPr>
            <a:xfrm>
              <a:off x="3673555" y="3096484"/>
              <a:ext cx="6646182" cy="1169038"/>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研究制定中国共产党纪律检查委员会工作条例、查办党员和公职人员涉嫌违纪职务违法职务犯罪案件协作配合办法，促进规范化法治化建设。</a:t>
              </a:r>
              <a:endParaRPr lang="zh-CN" altLang="en-US" sz="2000" kern="0" dirty="0">
                <a:latin typeface="+mn-ea"/>
              </a:endParaRPr>
            </a:p>
          </p:txBody>
        </p:sp>
        <p:cxnSp>
          <p:nvCxnSpPr>
            <p:cNvPr id="45" name="直接连接符 44"/>
            <p:cNvCxnSpPr/>
            <p:nvPr/>
          </p:nvCxnSpPr>
          <p:spPr>
            <a:xfrm>
              <a:off x="3748875" y="4376341"/>
              <a:ext cx="6452722" cy="0"/>
            </a:xfrm>
            <a:prstGeom prst="line">
              <a:avLst/>
            </a:prstGeom>
            <a:noFill/>
            <a:ln w="12700" cap="flat" cmpd="sng" algn="ctr">
              <a:solidFill>
                <a:schemeClr val="bg1">
                  <a:lumMod val="65000"/>
                </a:schemeClr>
              </a:solidFill>
              <a:prstDash val="solid"/>
              <a:miter lim="800000"/>
            </a:ln>
            <a:effectLst/>
          </p:spPr>
        </p:cxn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 y="2049386"/>
            <a:ext cx="5648325" cy="55294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50715" y="1615403"/>
            <a:ext cx="10583389" cy="1012525"/>
            <a:chOff x="750715" y="1615403"/>
            <a:chExt cx="10583389" cy="1012525"/>
          </a:xfrm>
        </p:grpSpPr>
        <p:grpSp>
          <p:nvGrpSpPr>
            <p:cNvPr id="2" name="组合 1"/>
            <p:cNvGrpSpPr/>
            <p:nvPr/>
          </p:nvGrpSpPr>
          <p:grpSpPr>
            <a:xfrm>
              <a:off x="1658028" y="2210516"/>
              <a:ext cx="9676076" cy="417412"/>
              <a:chOff x="-1395043" y="3643336"/>
              <a:chExt cx="9676076" cy="417412"/>
            </a:xfrm>
          </p:grpSpPr>
          <p:grpSp>
            <p:nvGrpSpPr>
              <p:cNvPr id="3" name="组合 2"/>
              <p:cNvGrpSpPr/>
              <p:nvPr/>
            </p:nvGrpSpPr>
            <p:grpSpPr>
              <a:xfrm>
                <a:off x="-1156260" y="3886762"/>
                <a:ext cx="9437293" cy="173986"/>
                <a:chOff x="-150642" y="4682325"/>
                <a:chExt cx="9437293" cy="173986"/>
              </a:xfrm>
            </p:grpSpPr>
            <p:cxnSp>
              <p:nvCxnSpPr>
                <p:cNvPr id="5" name="直接连接符 4"/>
                <p:cNvCxnSpPr>
                  <a:endCxn id="6" idx="2"/>
                </p:cNvCxnSpPr>
                <p:nvPr/>
              </p:nvCxnSpPr>
              <p:spPr>
                <a:xfrm>
                  <a:off x="-150642" y="4769318"/>
                  <a:ext cx="9263307"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圆: 空心 54"/>
                <p:cNvSpPr/>
                <p:nvPr/>
              </p:nvSpPr>
              <p:spPr>
                <a:xfrm>
                  <a:off x="911266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cxnSp>
            <p:nvCxnSpPr>
              <p:cNvPr id="4" name="直接连接符 3"/>
              <p:cNvCxnSpPr/>
              <p:nvPr/>
            </p:nvCxnSpPr>
            <p:spPr>
              <a:xfrm>
                <a:off x="-1395043" y="3643336"/>
                <a:ext cx="238783" cy="33041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8" name="弧形 7"/>
            <p:cNvSpPr/>
            <p:nvPr/>
          </p:nvSpPr>
          <p:spPr>
            <a:xfrm>
              <a:off x="750715" y="1673564"/>
              <a:ext cx="888185" cy="888185"/>
            </a:xfrm>
            <a:prstGeom prst="arc">
              <a:avLst>
                <a:gd name="adj1" fmla="val 13337330"/>
                <a:gd name="adj2" fmla="val 8932735"/>
              </a:avLst>
            </a:prstGeom>
            <a:ln w="76200">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PA_圆角矩形 12"/>
            <p:cNvSpPr>
              <a:spLocks noChangeAspect="1"/>
            </p:cNvSpPr>
            <p:nvPr>
              <p:custDataLst>
                <p:tags r:id="rId1"/>
              </p:custDataLst>
            </p:nvPr>
          </p:nvSpPr>
          <p:spPr>
            <a:xfrm>
              <a:off x="876298" y="1803991"/>
              <a:ext cx="616588" cy="616588"/>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a:defRPr/>
              </a:pPr>
              <a:endParaRPr lang="zh-CN" altLang="en-US" sz="2200" kern="0" dirty="0">
                <a:solidFill>
                  <a:srgbClr val="FCFCFC"/>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916193" y="1615403"/>
              <a:ext cx="9408385" cy="861774"/>
            </a:xfrm>
            <a:prstGeom prst="rect">
              <a:avLst/>
            </a:prstGeom>
          </p:spPr>
          <p:txBody>
            <a:bodyPr wrap="square">
              <a:spAutoFit/>
            </a:bodyPr>
            <a:lstStyle/>
            <a:p>
              <a:pPr lvl="0">
                <a:defRPr/>
              </a:pPr>
              <a:r>
                <a:rPr lang="zh-CN" altLang="en-US" sz="25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rPr>
                <a:t>从严从实加强自我监督约束，建设政治素质高、忠诚干净担当、专业化能力强、敢于善于斗争的纪检监察铁军</a:t>
              </a:r>
              <a:endParaRPr lang="zh-CN" altLang="en-US" sz="2500"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Gisha" panose="020B0502040204020203" pitchFamily="34" charset="-79"/>
              </a:endParaRPr>
            </a:p>
          </p:txBody>
        </p:sp>
        <p:sp>
          <p:nvSpPr>
            <p:cNvPr id="11" name="矩形 10"/>
            <p:cNvSpPr/>
            <p:nvPr/>
          </p:nvSpPr>
          <p:spPr>
            <a:xfrm>
              <a:off x="935067" y="1890977"/>
              <a:ext cx="492444" cy="461665"/>
            </a:xfrm>
            <a:prstGeom prst="rect">
              <a:avLst/>
            </a:prstGeom>
          </p:spPr>
          <p:txBody>
            <a:bodyPr wrap="none">
              <a:spAutoFit/>
            </a:bodyPr>
            <a:lstStyle/>
            <a:p>
              <a:pPr algn="ctr">
                <a:defRPr/>
              </a:pPr>
              <a:r>
                <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rPr>
                <a:t>八</a:t>
              </a:r>
              <a:endParaRPr lang="zh-CN" altLang="en-US" sz="2400" b="1" kern="0"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1896811" y="3176155"/>
            <a:ext cx="7894889" cy="941815"/>
            <a:chOff x="3673555" y="3434526"/>
            <a:chExt cx="8901957" cy="941815"/>
          </a:xfrm>
        </p:grpSpPr>
        <p:sp>
          <p:nvSpPr>
            <p:cNvPr id="21" name="矩形 20"/>
            <p:cNvSpPr/>
            <p:nvPr/>
          </p:nvSpPr>
          <p:spPr>
            <a:xfrm>
              <a:off x="3673555" y="3434526"/>
              <a:ext cx="8901957" cy="830997"/>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带头旗帜鲜明讲政治，带头提高政治判断力、政治领悟力、政治执行力，强化纪法意识、纪法思维、纪法素养，提高专业化水平。</a:t>
              </a:r>
              <a:endParaRPr lang="zh-CN" altLang="en-US" sz="2000" kern="0" dirty="0">
                <a:latin typeface="+mn-ea"/>
              </a:endParaRPr>
            </a:p>
          </p:txBody>
        </p:sp>
        <p:cxnSp>
          <p:nvCxnSpPr>
            <p:cNvPr id="22" name="直接连接符 21"/>
            <p:cNvCxnSpPr/>
            <p:nvPr/>
          </p:nvCxnSpPr>
          <p:spPr>
            <a:xfrm>
              <a:off x="3748875" y="4376341"/>
              <a:ext cx="8665537" cy="0"/>
            </a:xfrm>
            <a:prstGeom prst="line">
              <a:avLst/>
            </a:prstGeom>
            <a:noFill/>
            <a:ln w="12700" cap="flat" cmpd="sng" algn="ctr">
              <a:solidFill>
                <a:schemeClr val="bg1">
                  <a:lumMod val="65000"/>
                </a:schemeClr>
              </a:solidFill>
              <a:prstDash val="solid"/>
              <a:miter lim="800000"/>
            </a:ln>
            <a:effectLst/>
          </p:spPr>
        </p:cxnSp>
      </p:grpSp>
      <p:grpSp>
        <p:nvGrpSpPr>
          <p:cNvPr id="32" name="组合 31"/>
          <p:cNvGrpSpPr/>
          <p:nvPr/>
        </p:nvGrpSpPr>
        <p:grpSpPr>
          <a:xfrm>
            <a:off x="1896811" y="4485938"/>
            <a:ext cx="7894889" cy="1279857"/>
            <a:chOff x="3673555" y="3096484"/>
            <a:chExt cx="8901957" cy="1279857"/>
          </a:xfrm>
        </p:grpSpPr>
        <p:sp>
          <p:nvSpPr>
            <p:cNvPr id="33" name="矩形 32"/>
            <p:cNvSpPr/>
            <p:nvPr/>
          </p:nvSpPr>
          <p:spPr>
            <a:xfrm>
              <a:off x="3673555" y="3096484"/>
              <a:ext cx="8901957" cy="1200329"/>
            </a:xfrm>
            <a:prstGeom prst="rect">
              <a:avLst/>
            </a:prstGeom>
          </p:spPr>
          <p:txBody>
            <a:bodyPr wrap="square">
              <a:spAutoFit/>
            </a:bodyPr>
            <a:lstStyle/>
            <a:p>
              <a:pPr algn="just" fontAlgn="base">
                <a:lnSpc>
                  <a:spcPct val="120000"/>
                </a:lnSpc>
                <a:spcBef>
                  <a:spcPct val="0"/>
                </a:spcBef>
                <a:spcAft>
                  <a:spcPct val="0"/>
                </a:spcAft>
                <a:defRPr/>
              </a:pPr>
              <a:r>
                <a:rPr lang="zh-CN" altLang="en-US" sz="2000" kern="0" dirty="0">
                  <a:latin typeface="+mn-ea"/>
                </a:rPr>
                <a:t>自觉接受最严格的约束和监督，严格执行监督执纪工作规则、监督执法工作规定，坚决防止家人、亲属利用纪检监察干部影响谋取私利，持续整治“灯下黑”，以铁一般的纪律作风锻造纪检监察队伍。</a:t>
              </a:r>
              <a:endParaRPr lang="zh-CN" altLang="en-US" sz="2000" kern="0" dirty="0">
                <a:latin typeface="+mn-ea"/>
              </a:endParaRPr>
            </a:p>
          </p:txBody>
        </p:sp>
        <p:cxnSp>
          <p:nvCxnSpPr>
            <p:cNvPr id="45" name="直接连接符 44"/>
            <p:cNvCxnSpPr/>
            <p:nvPr/>
          </p:nvCxnSpPr>
          <p:spPr>
            <a:xfrm>
              <a:off x="3748875" y="4376341"/>
              <a:ext cx="8665537" cy="0"/>
            </a:xfrm>
            <a:prstGeom prst="line">
              <a:avLst/>
            </a:prstGeom>
            <a:noFill/>
            <a:ln w="12700" cap="flat" cmpd="sng" algn="ctr">
              <a:solidFill>
                <a:schemeClr val="bg1">
                  <a:lumMod val="65000"/>
                </a:schemeClr>
              </a:solidFill>
              <a:prstDash val="solid"/>
              <a:miter lim="800000"/>
            </a:ln>
            <a:effectLst/>
          </p:spPr>
        </p:cxn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425" y="2691686"/>
            <a:ext cx="2255276" cy="438082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itds1"/>
          <p:cNvSpPr>
            <a:spLocks noChangeShapeType="1"/>
          </p:cNvSpPr>
          <p:nvPr/>
        </p:nvSpPr>
        <p:spPr bwMode="auto">
          <a:xfrm flipH="1">
            <a:off x="718035" y="2115946"/>
            <a:ext cx="11473964" cy="0"/>
          </a:xfrm>
          <a:prstGeom prst="line">
            <a:avLst/>
          </a:prstGeom>
          <a:noFill/>
          <a:ln w="19050" cap="flat">
            <a:solidFill>
              <a:srgbClr val="C00000"/>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defTabSz="914400">
              <a:defRPr/>
            </a:pPr>
            <a:endParaRPr lang="zh-CN" altLang="en-US" sz="1800" dirty="0">
              <a:solidFill>
                <a:srgbClr val="C00000"/>
              </a:solidFill>
              <a:latin typeface="阿里巴巴普惠体" panose="00020600040101010101" pitchFamily="18" charset="-122"/>
              <a:ea typeface="阿里巴巴普惠体" panose="00020600040101010101" pitchFamily="18" charset="-122"/>
            </a:endParaRPr>
          </a:p>
        </p:txBody>
      </p:sp>
      <p:sp>
        <p:nvSpPr>
          <p:cNvPr id="15" name="Aitds2"/>
          <p:cNvSpPr txBox="1"/>
          <p:nvPr/>
        </p:nvSpPr>
        <p:spPr>
          <a:xfrm>
            <a:off x="2401581" y="1241286"/>
            <a:ext cx="4138500" cy="769441"/>
          </a:xfrm>
          <a:prstGeom prst="rect">
            <a:avLst/>
          </a:prstGeom>
          <a:noFill/>
        </p:spPr>
        <p:txBody>
          <a:bodyPr wrap="square" rtlCol="0">
            <a:spAutoFit/>
          </a:bodyPr>
          <a:lstStyle/>
          <a:p>
            <a:pPr algn="ctr" defTabSz="914400">
              <a:defRPr/>
            </a:pPr>
            <a:r>
              <a:rPr lang="zh-CN" altLang="en-US" sz="4400" b="1" dirty="0">
                <a:solidFill>
                  <a:srgbClr val="C00000"/>
                </a:solidFill>
                <a:latin typeface="字魂35号-经典雅黑" panose="02000000000000000000" pitchFamily="2" charset="-122"/>
                <a:ea typeface="字魂35号-经典雅黑" panose="02000000000000000000" pitchFamily="2" charset="-122"/>
              </a:rPr>
              <a:t>目录 </a:t>
            </a:r>
            <a:r>
              <a:rPr lang="en-US" sz="2800" dirty="0">
                <a:solidFill>
                  <a:srgbClr val="C00000"/>
                </a:solidFill>
                <a:latin typeface="字魂35号-经典雅黑" panose="02000000000000000000" pitchFamily="2" charset="-122"/>
                <a:ea typeface="字魂35号-经典雅黑" panose="02000000000000000000" pitchFamily="2" charset="-122"/>
              </a:rPr>
              <a:t>CONTENT</a:t>
            </a:r>
            <a:endParaRPr lang="en-US" sz="2800" dirty="0">
              <a:solidFill>
                <a:srgbClr val="C00000"/>
              </a:solidFill>
              <a:latin typeface="字魂35号-经典雅黑" panose="02000000000000000000" pitchFamily="2" charset="-122"/>
              <a:ea typeface="字魂35号-经典雅黑" panose="02000000000000000000" pitchFamily="2" charset="-122"/>
            </a:endParaRPr>
          </a:p>
        </p:txBody>
      </p:sp>
      <p:sp>
        <p:nvSpPr>
          <p:cNvPr id="16" name="任意多边形 93"/>
          <p:cNvSpPr/>
          <p:nvPr/>
        </p:nvSpPr>
        <p:spPr>
          <a:xfrm rot="18900000" flipH="1">
            <a:off x="3041145" y="264193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91440" tIns="45720" rIns="91440" bIns="45720" rtlCol="0" anchor="ctr"/>
          <a:lstStyle/>
          <a:p>
            <a:pPr algn="ctr">
              <a:defRPr/>
            </a:pPr>
            <a:endParaRPr lang="zh-CN" altLang="en-US"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 name="组合 16"/>
          <p:cNvGrpSpPr/>
          <p:nvPr/>
        </p:nvGrpSpPr>
        <p:grpSpPr>
          <a:xfrm>
            <a:off x="2520233" y="2463477"/>
            <a:ext cx="561595" cy="561592"/>
            <a:chOff x="5656078" y="2390367"/>
            <a:chExt cx="836520" cy="836519"/>
          </a:xfrm>
        </p:grpSpPr>
        <p:sp>
          <p:nvSpPr>
            <p:cNvPr id="18" name="椭圆 17"/>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algn="ctr">
                <a:defRPr/>
              </a:pPr>
              <a:endParaRPr lang="zh-CN" altLang="en-US" sz="2665"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20"/>
            <p:cNvSpPr txBox="1"/>
            <p:nvPr/>
          </p:nvSpPr>
          <p:spPr>
            <a:xfrm>
              <a:off x="5828403" y="2588629"/>
              <a:ext cx="491875" cy="504293"/>
            </a:xfrm>
            <a:prstGeom prst="rect">
              <a:avLst/>
            </a:prstGeom>
            <a:noFill/>
          </p:spPr>
          <p:txBody>
            <a:bodyPr wrap="none" lIns="0" tIns="0" rIns="0" bIns="0" rtlCol="0">
              <a:spAutoFit/>
            </a:bodyPr>
            <a:lstStyle/>
            <a:p>
              <a:pPr algn="ctr">
                <a:defRPr/>
              </a:pPr>
              <a:r>
                <a:rPr lang="en-US" altLang="zh-CN"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圆角矩形 105"/>
          <p:cNvSpPr/>
          <p:nvPr/>
        </p:nvSpPr>
        <p:spPr>
          <a:xfrm>
            <a:off x="3407702" y="2424656"/>
            <a:ext cx="6686093" cy="56855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十九届中央纪委五次全会基本概况</a:t>
            </a:r>
            <a:endPar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5786" y="1251133"/>
            <a:ext cx="1446809" cy="1173523"/>
          </a:xfrm>
          <a:prstGeom prst="rect">
            <a:avLst/>
          </a:prstGeom>
        </p:spPr>
      </p:pic>
      <p:sp>
        <p:nvSpPr>
          <p:cNvPr id="22" name="任意多边形 93"/>
          <p:cNvSpPr/>
          <p:nvPr/>
        </p:nvSpPr>
        <p:spPr>
          <a:xfrm rot="18900000" flipH="1">
            <a:off x="3041145" y="343678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91440" tIns="45720" rIns="91440" bIns="45720" rtlCol="0" anchor="ctr"/>
          <a:lstStyle/>
          <a:p>
            <a:pPr algn="ctr">
              <a:defRPr/>
            </a:pPr>
            <a:endParaRPr lang="zh-CN" altLang="en-US"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a:off x="2520233" y="3258328"/>
            <a:ext cx="561595" cy="561592"/>
            <a:chOff x="5656078" y="2390367"/>
            <a:chExt cx="836520" cy="836519"/>
          </a:xfrm>
        </p:grpSpPr>
        <p:sp>
          <p:nvSpPr>
            <p:cNvPr id="24" name="椭圆 23"/>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algn="ctr">
                <a:defRPr/>
              </a:pPr>
              <a:endParaRPr lang="zh-CN" altLang="en-US" sz="2665"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0"/>
            <p:cNvSpPr txBox="1"/>
            <p:nvPr/>
          </p:nvSpPr>
          <p:spPr>
            <a:xfrm>
              <a:off x="5828402" y="2541114"/>
              <a:ext cx="491877" cy="504293"/>
            </a:xfrm>
            <a:prstGeom prst="rect">
              <a:avLst/>
            </a:prstGeom>
            <a:noFill/>
          </p:spPr>
          <p:txBody>
            <a:bodyPr wrap="none" lIns="0" tIns="0" rIns="0" bIns="0" rtlCol="0">
              <a:spAutoFit/>
            </a:bodyPr>
            <a:lstStyle/>
            <a:p>
              <a:pPr algn="ctr">
                <a:defRPr/>
              </a:pPr>
              <a:r>
                <a:rPr lang="en-US" altLang="zh-CN"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6" name="圆角矩形 105"/>
          <p:cNvSpPr/>
          <p:nvPr/>
        </p:nvSpPr>
        <p:spPr>
          <a:xfrm>
            <a:off x="3407702" y="3219507"/>
            <a:ext cx="6686093" cy="56855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深刻领会习近平总书记重要讲话精神</a:t>
            </a:r>
            <a:endPar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sp>
        <p:nvSpPr>
          <p:cNvPr id="27" name="任意多边形 93"/>
          <p:cNvSpPr/>
          <p:nvPr/>
        </p:nvSpPr>
        <p:spPr>
          <a:xfrm rot="18900000" flipH="1">
            <a:off x="3041145" y="426906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91440" tIns="45720" rIns="91440" bIns="45720" rtlCol="0" anchor="ctr"/>
          <a:lstStyle/>
          <a:p>
            <a:pPr algn="ctr">
              <a:defRPr/>
            </a:pPr>
            <a:endParaRPr lang="zh-CN" altLang="en-US"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p:cNvGrpSpPr/>
          <p:nvPr/>
        </p:nvGrpSpPr>
        <p:grpSpPr>
          <a:xfrm>
            <a:off x="2520233" y="4090609"/>
            <a:ext cx="561595" cy="561592"/>
            <a:chOff x="5656078" y="2390367"/>
            <a:chExt cx="836520" cy="836519"/>
          </a:xfrm>
        </p:grpSpPr>
        <p:sp>
          <p:nvSpPr>
            <p:cNvPr id="29" name="椭圆 28"/>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algn="ctr">
                <a:defRPr/>
              </a:pPr>
              <a:endParaRPr lang="zh-CN" altLang="en-US" sz="2665"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20"/>
            <p:cNvSpPr txBox="1"/>
            <p:nvPr/>
          </p:nvSpPr>
          <p:spPr>
            <a:xfrm>
              <a:off x="5828402" y="2588629"/>
              <a:ext cx="491877" cy="504293"/>
            </a:xfrm>
            <a:prstGeom prst="rect">
              <a:avLst/>
            </a:prstGeom>
            <a:noFill/>
          </p:spPr>
          <p:txBody>
            <a:bodyPr wrap="none" lIns="0" tIns="0" rIns="0" bIns="0" rtlCol="0">
              <a:spAutoFit/>
            </a:bodyPr>
            <a:lstStyle/>
            <a:p>
              <a:pPr algn="ctr">
                <a:defRPr/>
              </a:pPr>
              <a:r>
                <a:rPr lang="en-US" altLang="zh-CN"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圆角矩形 105"/>
          <p:cNvSpPr/>
          <p:nvPr/>
        </p:nvSpPr>
        <p:spPr>
          <a:xfrm>
            <a:off x="3407702" y="4051788"/>
            <a:ext cx="6686093" cy="56855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总结</a:t>
            </a:r>
            <a:r>
              <a:rPr lang="en-US" altLang="zh-CN"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2020</a:t>
            </a: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年纪检监察工作</a:t>
            </a:r>
            <a:endPar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sp>
        <p:nvSpPr>
          <p:cNvPr id="32" name="任意多边形 93"/>
          <p:cNvSpPr/>
          <p:nvPr/>
        </p:nvSpPr>
        <p:spPr>
          <a:xfrm rot="18900000" flipH="1">
            <a:off x="3041145" y="5106443"/>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E71E17"/>
          </a:solidFill>
          <a:ln w="25400" cap="flat" cmpd="sng" algn="ctr">
            <a:noFill/>
            <a:prstDash val="solid"/>
          </a:ln>
          <a:effectLst/>
        </p:spPr>
        <p:txBody>
          <a:bodyPr lIns="91440" tIns="45720" rIns="91440" bIns="45720" rtlCol="0" anchor="ctr"/>
          <a:lstStyle/>
          <a:p>
            <a:pPr algn="ctr">
              <a:defRPr/>
            </a:pPr>
            <a:endParaRPr lang="zh-CN" altLang="en-US"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2"/>
          <p:cNvGrpSpPr/>
          <p:nvPr/>
        </p:nvGrpSpPr>
        <p:grpSpPr>
          <a:xfrm>
            <a:off x="2520233" y="4927990"/>
            <a:ext cx="561595" cy="561592"/>
            <a:chOff x="5656078" y="2390367"/>
            <a:chExt cx="836520" cy="836519"/>
          </a:xfrm>
        </p:grpSpPr>
        <p:sp>
          <p:nvSpPr>
            <p:cNvPr id="34" name="椭圆 33"/>
            <p:cNvSpPr/>
            <p:nvPr/>
          </p:nvSpPr>
          <p:spPr>
            <a:xfrm flipH="1">
              <a:off x="5656078" y="2390367"/>
              <a:ext cx="836520" cy="836519"/>
            </a:xfrm>
            <a:prstGeom prst="ellipse">
              <a:avLst/>
            </a:prstGeom>
            <a:solidFill>
              <a:srgbClr val="E71E17"/>
            </a:solidFill>
            <a:ln w="25400" cap="flat" cmpd="sng" algn="ctr">
              <a:noFill/>
              <a:prstDash val="solid"/>
            </a:ln>
            <a:effectLst/>
          </p:spPr>
          <p:txBody>
            <a:bodyPr rtlCol="0" anchor="ctr"/>
            <a:lstStyle/>
            <a:p>
              <a:pPr algn="ctr">
                <a:defRPr/>
              </a:pPr>
              <a:endParaRPr lang="zh-CN" altLang="en-US" sz="2665" b="1" ker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TextBox 20"/>
            <p:cNvSpPr txBox="1"/>
            <p:nvPr/>
          </p:nvSpPr>
          <p:spPr>
            <a:xfrm>
              <a:off x="5828402" y="2541114"/>
              <a:ext cx="491877" cy="504293"/>
            </a:xfrm>
            <a:prstGeom prst="rect">
              <a:avLst/>
            </a:prstGeom>
            <a:noFill/>
          </p:spPr>
          <p:txBody>
            <a:bodyPr wrap="none" lIns="0" tIns="0" rIns="0" bIns="0" rtlCol="0">
              <a:spAutoFit/>
            </a:bodyPr>
            <a:lstStyle/>
            <a:p>
              <a:pPr algn="ctr">
                <a:defRPr/>
              </a:pPr>
              <a:r>
                <a:rPr lang="en-US" altLang="zh-CN"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200" kern="0" dirty="0">
                <a:solidFill>
                  <a:srgbClr val="F6E2C4"/>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6" name="圆角矩形 105"/>
          <p:cNvSpPr/>
          <p:nvPr/>
        </p:nvSpPr>
        <p:spPr>
          <a:xfrm>
            <a:off x="3407702" y="4889169"/>
            <a:ext cx="6686093" cy="568556"/>
          </a:xfrm>
          <a:prstGeom prst="roundRect">
            <a:avLst>
              <a:gd name="adj" fmla="val 50000"/>
            </a:avLst>
          </a:prstGeom>
          <a:noFill/>
          <a:ln w="12700" cap="flat" cmpd="sng" algn="ctr">
            <a:solidFill>
              <a:srgbClr val="E71E17"/>
            </a:solidFill>
            <a:prstDash val="solid"/>
          </a:ln>
          <a:effectLst/>
        </p:spPr>
        <p:txBody>
          <a:bodyPr rtlCol="0" anchor="ctr"/>
          <a:lstStyle/>
          <a:p>
            <a:pPr algn="ct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部署</a:t>
            </a:r>
            <a:r>
              <a:rPr lang="en-US" altLang="zh-CN"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2021</a:t>
            </a:r>
            <a:r>
              <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rPr>
              <a:t>年纪检监察工作任务</a:t>
            </a:r>
            <a:endParaRPr lang="zh-CN" altLang="en-US" sz="2600" kern="0" dirty="0">
              <a:solidFill>
                <a:srgbClr val="E71E17"/>
              </a:solidFill>
              <a:latin typeface="字魂35号-经典雅黑" panose="02000000000000000000" pitchFamily="2" charset="-122"/>
              <a:ea typeface="字魂35号-经典雅黑" panose="02000000000000000000" pitchFamily="2" charset="-122"/>
              <a:sym typeface="微软雅黑" panose="020B0503020204020204" pitchFamily="34" charset="-122"/>
            </a:endParaRPr>
          </a:p>
        </p:txBody>
      </p:sp>
      <p:pic>
        <p:nvPicPr>
          <p:cNvPr id="2" name="图片 1" descr="5fb57052dec8c544dc827a30a44c2fd6"/>
          <p:cNvPicPr>
            <a:picLocks noChangeAspect="1"/>
          </p:cNvPicPr>
          <p:nvPr/>
        </p:nvPicPr>
        <p:blipFill>
          <a:blip r:embed="rId2"/>
          <a:srcRect t="84349"/>
          <a:stretch>
            <a:fillRect/>
          </a:stretch>
        </p:blipFill>
        <p:spPr>
          <a:xfrm>
            <a:off x="0" y="5783580"/>
            <a:ext cx="12204065" cy="1073150"/>
          </a:xfrm>
          <a:prstGeom prst="rect">
            <a:avLst/>
          </a:prstGeom>
        </p:spPr>
      </p:pic>
    </p:spTree>
  </p:cSld>
  <p:clrMapOvr>
    <a:masterClrMapping/>
  </p:clrMapOvr>
  <p:transition spd="slow">
    <p:fad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10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100000">
                                          <p:cBhvr additive="base">
                                            <p:cTn id="7" dur="500" fill="hold"/>
                                            <p:tgtEl>
                                              <p:spTgt spid="14"/>
                                            </p:tgtEl>
                                            <p:attrNameLst>
                                              <p:attrName>ppt_x</p:attrName>
                                            </p:attrNameLst>
                                          </p:cBhvr>
                                          <p:tavLst>
                                            <p:tav tm="0">
                                              <p:val>
                                                <p:strVal val="1+#ppt_w/2"/>
                                              </p:val>
                                            </p:tav>
                                            <p:tav tm="100000">
                                              <p:val>
                                                <p:strVal val="#ppt_x"/>
                                              </p:val>
                                            </p:tav>
                                          </p:tavLst>
                                        </p:anim>
                                        <p:anim calcmode="lin" valueType="num" p14:bounceEnd="10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300" fill="hold"/>
                                            <p:tgtEl>
                                              <p:spTgt spid="15"/>
                                            </p:tgtEl>
                                            <p:attrNameLst>
                                              <p:attrName>ppt_w</p:attrName>
                                            </p:attrNameLst>
                                          </p:cBhvr>
                                          <p:tavLst>
                                            <p:tav tm="0">
                                              <p:val>
                                                <p:fltVal val="0"/>
                                              </p:val>
                                            </p:tav>
                                            <p:tav tm="100000">
                                              <p:val>
                                                <p:strVal val="#ppt_w"/>
                                              </p:val>
                                            </p:tav>
                                          </p:tavLst>
                                        </p:anim>
                                        <p:anim calcmode="lin" valueType="num">
                                          <p:cBhvr>
                                            <p:cTn id="13" dur="300" fill="hold"/>
                                            <p:tgtEl>
                                              <p:spTgt spid="15"/>
                                            </p:tgtEl>
                                            <p:attrNameLst>
                                              <p:attrName>ppt_h</p:attrName>
                                            </p:attrNameLst>
                                          </p:cBhvr>
                                          <p:tavLst>
                                            <p:tav tm="0">
                                              <p:val>
                                                <p:fltVal val="0"/>
                                              </p:val>
                                            </p:tav>
                                            <p:tav tm="100000">
                                              <p:val>
                                                <p:strVal val="#ppt_h"/>
                                              </p:val>
                                            </p:tav>
                                          </p:tavLst>
                                        </p:anim>
                                        <p:animEffect transition="in" filter="fade">
                                          <p:cBhvr>
                                            <p:cTn id="14" dur="300"/>
                                            <p:tgtEl>
                                              <p:spTgt spid="15"/>
                                            </p:tgtEl>
                                          </p:cBhvr>
                                        </p:animEffect>
                                      </p:childTnLst>
                                    </p:cTn>
                                  </p:par>
                                </p:childTnLst>
                              </p:cTn>
                            </p:par>
                            <p:par>
                              <p:cTn id="15" fill="hold">
                                <p:stCondLst>
                                  <p:cond delay="1070"/>
                                </p:stCondLst>
                                <p:childTnLst>
                                  <p:par>
                                    <p:cTn id="16" presetID="53" presetClass="entr" presetSubtype="52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childTnLst>
                              </p:cTn>
                            </p:par>
                            <p:par>
                              <p:cTn id="23" fill="hold">
                                <p:stCondLst>
                                  <p:cond delay="157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par>
                              <p:cTn id="28" fill="hold">
                                <p:stCondLst>
                                  <p:cond delay="207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childTnLst>
                                    </p:cTn>
                                  </p:par>
                                  <p:par>
                                    <p:cTn id="32" presetID="53" presetClass="entr" presetSubtype="16" fill="hold" grpId="1"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0" fill="hold"/>
                                            <p:tgtEl>
                                              <p:spTgt spid="20"/>
                                            </p:tgtEl>
                                            <p:attrNameLst>
                                              <p:attrName>ppt_w</p:attrName>
                                            </p:attrNameLst>
                                          </p:cBhvr>
                                          <p:tavLst>
                                            <p:tav tm="0">
                                              <p:val>
                                                <p:fltVal val="0"/>
                                              </p:val>
                                            </p:tav>
                                            <p:tav tm="100000">
                                              <p:val>
                                                <p:strVal val="#ppt_w"/>
                                              </p:val>
                                            </p:tav>
                                          </p:tavLst>
                                        </p:anim>
                                        <p:anim calcmode="lin" valueType="num">
                                          <p:cBhvr>
                                            <p:cTn id="35" dur="1000" fill="hold"/>
                                            <p:tgtEl>
                                              <p:spTgt spid="20"/>
                                            </p:tgtEl>
                                            <p:attrNameLst>
                                              <p:attrName>ppt_h</p:attrName>
                                            </p:attrNameLst>
                                          </p:cBhvr>
                                          <p:tavLst>
                                            <p:tav tm="0">
                                              <p:val>
                                                <p:fltVal val="0"/>
                                              </p:val>
                                            </p:tav>
                                            <p:tav tm="100000">
                                              <p:val>
                                                <p:strVal val="#ppt_h"/>
                                              </p:val>
                                            </p:tav>
                                          </p:tavLst>
                                        </p:anim>
                                        <p:animEffect transition="in" filter="fade">
                                          <p:cBhvr>
                                            <p:cTn id="36" dur="1000"/>
                                            <p:tgtEl>
                                              <p:spTgt spid="20"/>
                                            </p:tgtEl>
                                          </p:cBhvr>
                                        </p:animEffect>
                                      </p:childTnLst>
                                    </p:cTn>
                                  </p:par>
                                  <p:par>
                                    <p:cTn id="37" presetID="35" presetClass="path" presetSubtype="0" accel="50000" decel="50000" fill="hold" grpId="2" nodeType="withEffect">
                                      <p:stCondLst>
                                        <p:cond delay="0"/>
                                      </p:stCondLst>
                                      <p:childTnLst>
                                        <p:animMotion origin="layout" path="M 4.16667E-6 2.59259E-6 L -0.10456 2.59259E-6 " pathEditMode="relative" rAng="0" ptsTypes="AA">
                                          <p:cBhvr>
                                            <p:cTn id="38" dur="1000" spd="-100000" fill="hold"/>
                                            <p:tgtEl>
                                              <p:spTgt spid="20"/>
                                            </p:tgtEl>
                                            <p:attrNameLst>
                                              <p:attrName>ppt_x</p:attrName>
                                              <p:attrName>ppt_y</p:attrName>
                                            </p:attrNameLst>
                                          </p:cBhvr>
                                          <p:rCtr x="-5234" y="0"/>
                                        </p:animMotion>
                                      </p:childTnLst>
                                    </p:cTn>
                                  </p:par>
                                </p:childTnLst>
                              </p:cTn>
                            </p:par>
                            <p:par>
                              <p:cTn id="39" fill="hold">
                                <p:stCondLst>
                                  <p:cond delay="3070"/>
                                </p:stCondLst>
                                <p:childTnLst>
                                  <p:par>
                                    <p:cTn id="40" presetID="53" presetClass="entr" presetSubtype="52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childTnLst>
                              </p:cTn>
                            </p:par>
                            <p:par>
                              <p:cTn id="47" fill="hold">
                                <p:stCondLst>
                                  <p:cond delay="3570"/>
                                </p:stCondLst>
                                <p:childTnLst>
                                  <p:par>
                                    <p:cTn id="48" presetID="1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ppt_x</p:attrName>
                                            </p:attrNameLst>
                                          </p:cBhvr>
                                          <p:tavLst>
                                            <p:tav tm="0">
                                              <p:val>
                                                <p:strVal val="#ppt_x-#ppt_w*1.125000"/>
                                              </p:val>
                                            </p:tav>
                                            <p:tav tm="100000">
                                              <p:val>
                                                <p:strVal val="#ppt_x"/>
                                              </p:val>
                                            </p:tav>
                                          </p:tavLst>
                                        </p:anim>
                                        <p:animEffect transition="in" filter="wipe(right)">
                                          <p:cBhvr>
                                            <p:cTn id="51" dur="500"/>
                                            <p:tgtEl>
                                              <p:spTgt spid="22"/>
                                            </p:tgtEl>
                                          </p:cBhvr>
                                        </p:animEffect>
                                      </p:childTnLst>
                                    </p:cTn>
                                  </p:par>
                                </p:childTnLst>
                              </p:cTn>
                            </p:par>
                            <p:par>
                              <p:cTn id="52" fill="hold">
                                <p:stCondLst>
                                  <p:cond delay="4070"/>
                                </p:stCondLst>
                                <p:childTnLst>
                                  <p:par>
                                    <p:cTn id="53" presetID="10"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childTnLst>
                                    </p:cTn>
                                  </p:par>
                                  <p:par>
                                    <p:cTn id="56" presetID="53" presetClass="entr" presetSubtype="16" fill="hold" grpId="1"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1000" fill="hold"/>
                                            <p:tgtEl>
                                              <p:spTgt spid="26"/>
                                            </p:tgtEl>
                                            <p:attrNameLst>
                                              <p:attrName>ppt_w</p:attrName>
                                            </p:attrNameLst>
                                          </p:cBhvr>
                                          <p:tavLst>
                                            <p:tav tm="0">
                                              <p:val>
                                                <p:fltVal val="0"/>
                                              </p:val>
                                            </p:tav>
                                            <p:tav tm="100000">
                                              <p:val>
                                                <p:strVal val="#ppt_w"/>
                                              </p:val>
                                            </p:tav>
                                          </p:tavLst>
                                        </p:anim>
                                        <p:anim calcmode="lin" valueType="num">
                                          <p:cBhvr>
                                            <p:cTn id="59" dur="1000" fill="hold"/>
                                            <p:tgtEl>
                                              <p:spTgt spid="26"/>
                                            </p:tgtEl>
                                            <p:attrNameLst>
                                              <p:attrName>ppt_h</p:attrName>
                                            </p:attrNameLst>
                                          </p:cBhvr>
                                          <p:tavLst>
                                            <p:tav tm="0">
                                              <p:val>
                                                <p:fltVal val="0"/>
                                              </p:val>
                                            </p:tav>
                                            <p:tav tm="100000">
                                              <p:val>
                                                <p:strVal val="#ppt_h"/>
                                              </p:val>
                                            </p:tav>
                                          </p:tavLst>
                                        </p:anim>
                                        <p:animEffect transition="in" filter="fade">
                                          <p:cBhvr>
                                            <p:cTn id="60" dur="1000"/>
                                            <p:tgtEl>
                                              <p:spTgt spid="26"/>
                                            </p:tgtEl>
                                          </p:cBhvr>
                                        </p:animEffect>
                                      </p:childTnLst>
                                    </p:cTn>
                                  </p:par>
                                  <p:par>
                                    <p:cTn id="61" presetID="35" presetClass="path" presetSubtype="0" accel="50000" decel="50000" fill="hold" grpId="2" nodeType="withEffect">
                                      <p:stCondLst>
                                        <p:cond delay="0"/>
                                      </p:stCondLst>
                                      <p:childTnLst>
                                        <p:animMotion origin="layout" path="M 4.16667E-6 3.7037E-7 L -0.10456 3.7037E-7 " pathEditMode="relative" rAng="0" ptsTypes="AA">
                                          <p:cBhvr>
                                            <p:cTn id="62" dur="1000" spd="-100000" fill="hold"/>
                                            <p:tgtEl>
                                              <p:spTgt spid="26"/>
                                            </p:tgtEl>
                                            <p:attrNameLst>
                                              <p:attrName>ppt_x</p:attrName>
                                              <p:attrName>ppt_y</p:attrName>
                                            </p:attrNameLst>
                                          </p:cBhvr>
                                          <p:rCtr x="-5234" y="0"/>
                                        </p:animMotion>
                                      </p:childTnLst>
                                    </p:cTn>
                                  </p:par>
                                </p:childTnLst>
                              </p:cTn>
                            </p:par>
                            <p:par>
                              <p:cTn id="63" fill="hold">
                                <p:stCondLst>
                                  <p:cond delay="5070"/>
                                </p:stCondLst>
                                <p:childTnLst>
                                  <p:par>
                                    <p:cTn id="64" presetID="53" presetClass="entr" presetSubtype="528"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fltVal val="0.5"/>
                                              </p:val>
                                            </p:tav>
                                            <p:tav tm="100000">
                                              <p:val>
                                                <p:strVal val="#ppt_x"/>
                                              </p:val>
                                            </p:tav>
                                          </p:tavLst>
                                        </p:anim>
                                        <p:anim calcmode="lin" valueType="num">
                                          <p:cBhvr>
                                            <p:cTn id="70" dur="500" fill="hold"/>
                                            <p:tgtEl>
                                              <p:spTgt spid="28"/>
                                            </p:tgtEl>
                                            <p:attrNameLst>
                                              <p:attrName>ppt_y</p:attrName>
                                            </p:attrNameLst>
                                          </p:cBhvr>
                                          <p:tavLst>
                                            <p:tav tm="0">
                                              <p:val>
                                                <p:fltVal val="0.5"/>
                                              </p:val>
                                            </p:tav>
                                            <p:tav tm="100000">
                                              <p:val>
                                                <p:strVal val="#ppt_y"/>
                                              </p:val>
                                            </p:tav>
                                          </p:tavLst>
                                        </p:anim>
                                      </p:childTnLst>
                                    </p:cTn>
                                  </p:par>
                                </p:childTnLst>
                              </p:cTn>
                            </p:par>
                            <p:par>
                              <p:cTn id="71" fill="hold">
                                <p:stCondLst>
                                  <p:cond delay="5570"/>
                                </p:stCondLst>
                                <p:childTnLst>
                                  <p:par>
                                    <p:cTn id="72" presetID="12" presetClass="entr" presetSubtype="8"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right)">
                                          <p:cBhvr>
                                            <p:cTn id="75" dur="500"/>
                                            <p:tgtEl>
                                              <p:spTgt spid="27"/>
                                            </p:tgtEl>
                                          </p:cBhvr>
                                        </p:animEffect>
                                      </p:childTnLst>
                                    </p:cTn>
                                  </p:par>
                                </p:childTnLst>
                              </p:cTn>
                            </p:par>
                            <p:par>
                              <p:cTn id="76" fill="hold">
                                <p:stCondLst>
                                  <p:cond delay="607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1000"/>
                                            <p:tgtEl>
                                              <p:spTgt spid="31"/>
                                            </p:tgtEl>
                                          </p:cBhvr>
                                        </p:animEffect>
                                      </p:childTnLst>
                                    </p:cTn>
                                  </p:par>
                                  <p:par>
                                    <p:cTn id="80" presetID="53" presetClass="entr" presetSubtype="16" fill="hold" grpId="1"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1000" fill="hold"/>
                                            <p:tgtEl>
                                              <p:spTgt spid="31"/>
                                            </p:tgtEl>
                                            <p:attrNameLst>
                                              <p:attrName>ppt_w</p:attrName>
                                            </p:attrNameLst>
                                          </p:cBhvr>
                                          <p:tavLst>
                                            <p:tav tm="0">
                                              <p:val>
                                                <p:fltVal val="0"/>
                                              </p:val>
                                            </p:tav>
                                            <p:tav tm="100000">
                                              <p:val>
                                                <p:strVal val="#ppt_w"/>
                                              </p:val>
                                            </p:tav>
                                          </p:tavLst>
                                        </p:anim>
                                        <p:anim calcmode="lin" valueType="num">
                                          <p:cBhvr>
                                            <p:cTn id="83" dur="1000" fill="hold"/>
                                            <p:tgtEl>
                                              <p:spTgt spid="31"/>
                                            </p:tgtEl>
                                            <p:attrNameLst>
                                              <p:attrName>ppt_h</p:attrName>
                                            </p:attrNameLst>
                                          </p:cBhvr>
                                          <p:tavLst>
                                            <p:tav tm="0">
                                              <p:val>
                                                <p:fltVal val="0"/>
                                              </p:val>
                                            </p:tav>
                                            <p:tav tm="100000">
                                              <p:val>
                                                <p:strVal val="#ppt_h"/>
                                              </p:val>
                                            </p:tav>
                                          </p:tavLst>
                                        </p:anim>
                                        <p:animEffect transition="in" filter="fade">
                                          <p:cBhvr>
                                            <p:cTn id="84" dur="1000"/>
                                            <p:tgtEl>
                                              <p:spTgt spid="31"/>
                                            </p:tgtEl>
                                          </p:cBhvr>
                                        </p:animEffect>
                                      </p:childTnLst>
                                    </p:cTn>
                                  </p:par>
                                  <p:par>
                                    <p:cTn id="85" presetID="35" presetClass="path" presetSubtype="0" accel="50000" decel="50000" fill="hold" grpId="2" nodeType="withEffect">
                                      <p:stCondLst>
                                        <p:cond delay="0"/>
                                      </p:stCondLst>
                                      <p:childTnLst>
                                        <p:animMotion origin="layout" path="M 4.16667E-6 4.07407E-6 L -0.10456 4.07407E-6 " pathEditMode="relative" rAng="0" ptsTypes="AA">
                                          <p:cBhvr>
                                            <p:cTn id="86" dur="1000" spd="-100000" fill="hold"/>
                                            <p:tgtEl>
                                              <p:spTgt spid="31"/>
                                            </p:tgtEl>
                                            <p:attrNameLst>
                                              <p:attrName>ppt_x</p:attrName>
                                              <p:attrName>ppt_y</p:attrName>
                                            </p:attrNameLst>
                                          </p:cBhvr>
                                          <p:rCtr x="-5234" y="0"/>
                                        </p:animMotion>
                                      </p:childTnLst>
                                    </p:cTn>
                                  </p:par>
                                </p:childTnLst>
                              </p:cTn>
                            </p:par>
                            <p:par>
                              <p:cTn id="87" fill="hold">
                                <p:stCondLst>
                                  <p:cond delay="7070"/>
                                </p:stCondLst>
                                <p:childTnLst>
                                  <p:par>
                                    <p:cTn id="88" presetID="53" presetClass="entr" presetSubtype="528"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500" fill="hold"/>
                                            <p:tgtEl>
                                              <p:spTgt spid="33"/>
                                            </p:tgtEl>
                                            <p:attrNameLst>
                                              <p:attrName>ppt_w</p:attrName>
                                            </p:attrNameLst>
                                          </p:cBhvr>
                                          <p:tavLst>
                                            <p:tav tm="0">
                                              <p:val>
                                                <p:fltVal val="0"/>
                                              </p:val>
                                            </p:tav>
                                            <p:tav tm="100000">
                                              <p:val>
                                                <p:strVal val="#ppt_w"/>
                                              </p:val>
                                            </p:tav>
                                          </p:tavLst>
                                        </p:anim>
                                        <p:anim calcmode="lin" valueType="num">
                                          <p:cBhvr>
                                            <p:cTn id="91" dur="500" fill="hold"/>
                                            <p:tgtEl>
                                              <p:spTgt spid="33"/>
                                            </p:tgtEl>
                                            <p:attrNameLst>
                                              <p:attrName>ppt_h</p:attrName>
                                            </p:attrNameLst>
                                          </p:cBhvr>
                                          <p:tavLst>
                                            <p:tav tm="0">
                                              <p:val>
                                                <p:fltVal val="0"/>
                                              </p:val>
                                            </p:tav>
                                            <p:tav tm="100000">
                                              <p:val>
                                                <p:strVal val="#ppt_h"/>
                                              </p:val>
                                            </p:tav>
                                          </p:tavLst>
                                        </p:anim>
                                        <p:animEffect transition="in" filter="fade">
                                          <p:cBhvr>
                                            <p:cTn id="92" dur="500"/>
                                            <p:tgtEl>
                                              <p:spTgt spid="33"/>
                                            </p:tgtEl>
                                          </p:cBhvr>
                                        </p:animEffect>
                                        <p:anim calcmode="lin" valueType="num">
                                          <p:cBhvr>
                                            <p:cTn id="93" dur="500" fill="hold"/>
                                            <p:tgtEl>
                                              <p:spTgt spid="33"/>
                                            </p:tgtEl>
                                            <p:attrNameLst>
                                              <p:attrName>ppt_x</p:attrName>
                                            </p:attrNameLst>
                                          </p:cBhvr>
                                          <p:tavLst>
                                            <p:tav tm="0">
                                              <p:val>
                                                <p:fltVal val="0.5"/>
                                              </p:val>
                                            </p:tav>
                                            <p:tav tm="100000">
                                              <p:val>
                                                <p:strVal val="#ppt_x"/>
                                              </p:val>
                                            </p:tav>
                                          </p:tavLst>
                                        </p:anim>
                                        <p:anim calcmode="lin" valueType="num">
                                          <p:cBhvr>
                                            <p:cTn id="94" dur="500" fill="hold"/>
                                            <p:tgtEl>
                                              <p:spTgt spid="33"/>
                                            </p:tgtEl>
                                            <p:attrNameLst>
                                              <p:attrName>ppt_y</p:attrName>
                                            </p:attrNameLst>
                                          </p:cBhvr>
                                          <p:tavLst>
                                            <p:tav tm="0">
                                              <p:val>
                                                <p:fltVal val="0.5"/>
                                              </p:val>
                                            </p:tav>
                                            <p:tav tm="100000">
                                              <p:val>
                                                <p:strVal val="#ppt_y"/>
                                              </p:val>
                                            </p:tav>
                                          </p:tavLst>
                                        </p:anim>
                                      </p:childTnLst>
                                    </p:cTn>
                                  </p:par>
                                </p:childTnLst>
                              </p:cTn>
                            </p:par>
                            <p:par>
                              <p:cTn id="95" fill="hold">
                                <p:stCondLst>
                                  <p:cond delay="7570"/>
                                </p:stCondLst>
                                <p:childTnLst>
                                  <p:par>
                                    <p:cTn id="96" presetID="12" presetClass="entr" presetSubtype="8"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500"/>
                                            <p:tgtEl>
                                              <p:spTgt spid="32"/>
                                            </p:tgtEl>
                                            <p:attrNameLst>
                                              <p:attrName>ppt_x</p:attrName>
                                            </p:attrNameLst>
                                          </p:cBhvr>
                                          <p:tavLst>
                                            <p:tav tm="0">
                                              <p:val>
                                                <p:strVal val="#ppt_x-#ppt_w*1.125000"/>
                                              </p:val>
                                            </p:tav>
                                            <p:tav tm="100000">
                                              <p:val>
                                                <p:strVal val="#ppt_x"/>
                                              </p:val>
                                            </p:tav>
                                          </p:tavLst>
                                        </p:anim>
                                        <p:animEffect transition="in" filter="wipe(right)">
                                          <p:cBhvr>
                                            <p:cTn id="99" dur="500"/>
                                            <p:tgtEl>
                                              <p:spTgt spid="32"/>
                                            </p:tgtEl>
                                          </p:cBhvr>
                                        </p:animEffect>
                                      </p:childTnLst>
                                    </p:cTn>
                                  </p:par>
                                </p:childTnLst>
                              </p:cTn>
                            </p:par>
                            <p:par>
                              <p:cTn id="100" fill="hold">
                                <p:stCondLst>
                                  <p:cond delay="8070"/>
                                </p:stCondLst>
                                <p:childTnLst>
                                  <p:par>
                                    <p:cTn id="101" presetID="10"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childTnLst>
                                    </p:cTn>
                                  </p:par>
                                  <p:par>
                                    <p:cTn id="104" presetID="53" presetClass="entr" presetSubtype="16" fill="hold" grpId="1"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1000" fill="hold"/>
                                            <p:tgtEl>
                                              <p:spTgt spid="36"/>
                                            </p:tgtEl>
                                            <p:attrNameLst>
                                              <p:attrName>ppt_w</p:attrName>
                                            </p:attrNameLst>
                                          </p:cBhvr>
                                          <p:tavLst>
                                            <p:tav tm="0">
                                              <p:val>
                                                <p:fltVal val="0"/>
                                              </p:val>
                                            </p:tav>
                                            <p:tav tm="100000">
                                              <p:val>
                                                <p:strVal val="#ppt_w"/>
                                              </p:val>
                                            </p:tav>
                                          </p:tavLst>
                                        </p:anim>
                                        <p:anim calcmode="lin" valueType="num">
                                          <p:cBhvr>
                                            <p:cTn id="107" dur="1000" fill="hold"/>
                                            <p:tgtEl>
                                              <p:spTgt spid="36"/>
                                            </p:tgtEl>
                                            <p:attrNameLst>
                                              <p:attrName>ppt_h</p:attrName>
                                            </p:attrNameLst>
                                          </p:cBhvr>
                                          <p:tavLst>
                                            <p:tav tm="0">
                                              <p:val>
                                                <p:fltVal val="0"/>
                                              </p:val>
                                            </p:tav>
                                            <p:tav tm="100000">
                                              <p:val>
                                                <p:strVal val="#ppt_h"/>
                                              </p:val>
                                            </p:tav>
                                          </p:tavLst>
                                        </p:anim>
                                        <p:animEffect transition="in" filter="fade">
                                          <p:cBhvr>
                                            <p:cTn id="108" dur="1000"/>
                                            <p:tgtEl>
                                              <p:spTgt spid="36"/>
                                            </p:tgtEl>
                                          </p:cBhvr>
                                        </p:animEffect>
                                      </p:childTnLst>
                                    </p:cTn>
                                  </p:par>
                                  <p:par>
                                    <p:cTn id="109" presetID="35" presetClass="path" presetSubtype="0" accel="50000" decel="50000" fill="hold" grpId="2" nodeType="withEffect">
                                      <p:stCondLst>
                                        <p:cond delay="0"/>
                                      </p:stCondLst>
                                      <p:childTnLst>
                                        <p:animMotion origin="layout" path="M 4.16667E-6 1.85185E-6 L -0.10456 1.85185E-6 " pathEditMode="relative" rAng="0" ptsTypes="AA">
                                          <p:cBhvr>
                                            <p:cTn id="110" dur="1000" spd="-100000" fill="hold"/>
                                            <p:tgtEl>
                                              <p:spTgt spid="36"/>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0" grpId="0" animBg="1"/>
          <p:bldP spid="20" grpId="1" animBg="1"/>
          <p:bldP spid="20" grpId="2" animBg="1"/>
          <p:bldP spid="22" grpId="0" animBg="1"/>
          <p:bldP spid="26" grpId="0" animBg="1"/>
          <p:bldP spid="26" grpId="1" animBg="1"/>
          <p:bldP spid="26" grpId="2" animBg="1"/>
          <p:bldP spid="27" grpId="0" animBg="1"/>
          <p:bldP spid="31" grpId="0" animBg="1"/>
          <p:bldP spid="31" grpId="1" animBg="1"/>
          <p:bldP spid="31" grpId="2" animBg="1"/>
          <p:bldP spid="32" grpId="0" animBg="1"/>
          <p:bldP spid="36" grpId="0" animBg="1"/>
          <p:bldP spid="36" grpId="1" animBg="1"/>
          <p:bldP spid="36" grpId="2"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300" fill="hold"/>
                                            <p:tgtEl>
                                              <p:spTgt spid="15"/>
                                            </p:tgtEl>
                                            <p:attrNameLst>
                                              <p:attrName>ppt_w</p:attrName>
                                            </p:attrNameLst>
                                          </p:cBhvr>
                                          <p:tavLst>
                                            <p:tav tm="0">
                                              <p:val>
                                                <p:fltVal val="0"/>
                                              </p:val>
                                            </p:tav>
                                            <p:tav tm="100000">
                                              <p:val>
                                                <p:strVal val="#ppt_w"/>
                                              </p:val>
                                            </p:tav>
                                          </p:tavLst>
                                        </p:anim>
                                        <p:anim calcmode="lin" valueType="num">
                                          <p:cBhvr>
                                            <p:cTn id="13" dur="300" fill="hold"/>
                                            <p:tgtEl>
                                              <p:spTgt spid="15"/>
                                            </p:tgtEl>
                                            <p:attrNameLst>
                                              <p:attrName>ppt_h</p:attrName>
                                            </p:attrNameLst>
                                          </p:cBhvr>
                                          <p:tavLst>
                                            <p:tav tm="0">
                                              <p:val>
                                                <p:fltVal val="0"/>
                                              </p:val>
                                            </p:tav>
                                            <p:tav tm="100000">
                                              <p:val>
                                                <p:strVal val="#ppt_h"/>
                                              </p:val>
                                            </p:tav>
                                          </p:tavLst>
                                        </p:anim>
                                        <p:animEffect transition="in" filter="fade">
                                          <p:cBhvr>
                                            <p:cTn id="14" dur="300"/>
                                            <p:tgtEl>
                                              <p:spTgt spid="15"/>
                                            </p:tgtEl>
                                          </p:cBhvr>
                                        </p:animEffect>
                                      </p:childTnLst>
                                    </p:cTn>
                                  </p:par>
                                </p:childTnLst>
                              </p:cTn>
                            </p:par>
                            <p:par>
                              <p:cTn id="15" fill="hold">
                                <p:stCondLst>
                                  <p:cond delay="1070"/>
                                </p:stCondLst>
                                <p:childTnLst>
                                  <p:par>
                                    <p:cTn id="16" presetID="53" presetClass="entr" presetSubtype="52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fltVal val="0.5"/>
                                              </p:val>
                                            </p:tav>
                                            <p:tav tm="100000">
                                              <p:val>
                                                <p:strVal val="#ppt_x"/>
                                              </p:val>
                                            </p:tav>
                                          </p:tavLst>
                                        </p:anim>
                                        <p:anim calcmode="lin" valueType="num">
                                          <p:cBhvr>
                                            <p:cTn id="22" dur="500" fill="hold"/>
                                            <p:tgtEl>
                                              <p:spTgt spid="17"/>
                                            </p:tgtEl>
                                            <p:attrNameLst>
                                              <p:attrName>ppt_y</p:attrName>
                                            </p:attrNameLst>
                                          </p:cBhvr>
                                          <p:tavLst>
                                            <p:tav tm="0">
                                              <p:val>
                                                <p:fltVal val="0.5"/>
                                              </p:val>
                                            </p:tav>
                                            <p:tav tm="100000">
                                              <p:val>
                                                <p:strVal val="#ppt_y"/>
                                              </p:val>
                                            </p:tav>
                                          </p:tavLst>
                                        </p:anim>
                                      </p:childTnLst>
                                    </p:cTn>
                                  </p:par>
                                </p:childTnLst>
                              </p:cTn>
                            </p:par>
                            <p:par>
                              <p:cTn id="23" fill="hold">
                                <p:stCondLst>
                                  <p:cond delay="157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par>
                              <p:cTn id="28" fill="hold">
                                <p:stCondLst>
                                  <p:cond delay="207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childTnLst>
                                    </p:cTn>
                                  </p:par>
                                  <p:par>
                                    <p:cTn id="32" presetID="53" presetClass="entr" presetSubtype="16" fill="hold" grpId="1"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1000" fill="hold"/>
                                            <p:tgtEl>
                                              <p:spTgt spid="20"/>
                                            </p:tgtEl>
                                            <p:attrNameLst>
                                              <p:attrName>ppt_w</p:attrName>
                                            </p:attrNameLst>
                                          </p:cBhvr>
                                          <p:tavLst>
                                            <p:tav tm="0">
                                              <p:val>
                                                <p:fltVal val="0"/>
                                              </p:val>
                                            </p:tav>
                                            <p:tav tm="100000">
                                              <p:val>
                                                <p:strVal val="#ppt_w"/>
                                              </p:val>
                                            </p:tav>
                                          </p:tavLst>
                                        </p:anim>
                                        <p:anim calcmode="lin" valueType="num">
                                          <p:cBhvr>
                                            <p:cTn id="35" dur="1000" fill="hold"/>
                                            <p:tgtEl>
                                              <p:spTgt spid="20"/>
                                            </p:tgtEl>
                                            <p:attrNameLst>
                                              <p:attrName>ppt_h</p:attrName>
                                            </p:attrNameLst>
                                          </p:cBhvr>
                                          <p:tavLst>
                                            <p:tav tm="0">
                                              <p:val>
                                                <p:fltVal val="0"/>
                                              </p:val>
                                            </p:tav>
                                            <p:tav tm="100000">
                                              <p:val>
                                                <p:strVal val="#ppt_h"/>
                                              </p:val>
                                            </p:tav>
                                          </p:tavLst>
                                        </p:anim>
                                        <p:animEffect transition="in" filter="fade">
                                          <p:cBhvr>
                                            <p:cTn id="36" dur="1000"/>
                                            <p:tgtEl>
                                              <p:spTgt spid="20"/>
                                            </p:tgtEl>
                                          </p:cBhvr>
                                        </p:animEffect>
                                      </p:childTnLst>
                                    </p:cTn>
                                  </p:par>
                                  <p:par>
                                    <p:cTn id="37" presetID="35" presetClass="path" presetSubtype="0" accel="50000" decel="50000" fill="hold" grpId="2" nodeType="withEffect">
                                      <p:stCondLst>
                                        <p:cond delay="0"/>
                                      </p:stCondLst>
                                      <p:childTnLst>
                                        <p:animMotion origin="layout" path="M 4.16667E-6 2.59259E-6 L -0.10456 2.59259E-6 " pathEditMode="relative" rAng="0" ptsTypes="AA">
                                          <p:cBhvr>
                                            <p:cTn id="38" dur="1000" spd="-100000" fill="hold"/>
                                            <p:tgtEl>
                                              <p:spTgt spid="20"/>
                                            </p:tgtEl>
                                            <p:attrNameLst>
                                              <p:attrName>ppt_x</p:attrName>
                                              <p:attrName>ppt_y</p:attrName>
                                            </p:attrNameLst>
                                          </p:cBhvr>
                                          <p:rCtr x="-5234" y="0"/>
                                        </p:animMotion>
                                      </p:childTnLst>
                                    </p:cTn>
                                  </p:par>
                                </p:childTnLst>
                              </p:cTn>
                            </p:par>
                            <p:par>
                              <p:cTn id="39" fill="hold">
                                <p:stCondLst>
                                  <p:cond delay="3070"/>
                                </p:stCondLst>
                                <p:childTnLst>
                                  <p:par>
                                    <p:cTn id="40" presetID="53" presetClass="entr" presetSubtype="528"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childTnLst>
                              </p:cTn>
                            </p:par>
                            <p:par>
                              <p:cTn id="47" fill="hold">
                                <p:stCondLst>
                                  <p:cond delay="3570"/>
                                </p:stCondLst>
                                <p:childTnLst>
                                  <p:par>
                                    <p:cTn id="48" presetID="1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ppt_x</p:attrName>
                                            </p:attrNameLst>
                                          </p:cBhvr>
                                          <p:tavLst>
                                            <p:tav tm="0">
                                              <p:val>
                                                <p:strVal val="#ppt_x-#ppt_w*1.125000"/>
                                              </p:val>
                                            </p:tav>
                                            <p:tav tm="100000">
                                              <p:val>
                                                <p:strVal val="#ppt_x"/>
                                              </p:val>
                                            </p:tav>
                                          </p:tavLst>
                                        </p:anim>
                                        <p:animEffect transition="in" filter="wipe(right)">
                                          <p:cBhvr>
                                            <p:cTn id="51" dur="500"/>
                                            <p:tgtEl>
                                              <p:spTgt spid="22"/>
                                            </p:tgtEl>
                                          </p:cBhvr>
                                        </p:animEffect>
                                      </p:childTnLst>
                                    </p:cTn>
                                  </p:par>
                                </p:childTnLst>
                              </p:cTn>
                            </p:par>
                            <p:par>
                              <p:cTn id="52" fill="hold">
                                <p:stCondLst>
                                  <p:cond delay="4070"/>
                                </p:stCondLst>
                                <p:childTnLst>
                                  <p:par>
                                    <p:cTn id="53" presetID="10"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childTnLst>
                                    </p:cTn>
                                  </p:par>
                                  <p:par>
                                    <p:cTn id="56" presetID="53" presetClass="entr" presetSubtype="16" fill="hold" grpId="1"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1000" fill="hold"/>
                                            <p:tgtEl>
                                              <p:spTgt spid="26"/>
                                            </p:tgtEl>
                                            <p:attrNameLst>
                                              <p:attrName>ppt_w</p:attrName>
                                            </p:attrNameLst>
                                          </p:cBhvr>
                                          <p:tavLst>
                                            <p:tav tm="0">
                                              <p:val>
                                                <p:fltVal val="0"/>
                                              </p:val>
                                            </p:tav>
                                            <p:tav tm="100000">
                                              <p:val>
                                                <p:strVal val="#ppt_w"/>
                                              </p:val>
                                            </p:tav>
                                          </p:tavLst>
                                        </p:anim>
                                        <p:anim calcmode="lin" valueType="num">
                                          <p:cBhvr>
                                            <p:cTn id="59" dur="1000" fill="hold"/>
                                            <p:tgtEl>
                                              <p:spTgt spid="26"/>
                                            </p:tgtEl>
                                            <p:attrNameLst>
                                              <p:attrName>ppt_h</p:attrName>
                                            </p:attrNameLst>
                                          </p:cBhvr>
                                          <p:tavLst>
                                            <p:tav tm="0">
                                              <p:val>
                                                <p:fltVal val="0"/>
                                              </p:val>
                                            </p:tav>
                                            <p:tav tm="100000">
                                              <p:val>
                                                <p:strVal val="#ppt_h"/>
                                              </p:val>
                                            </p:tav>
                                          </p:tavLst>
                                        </p:anim>
                                        <p:animEffect transition="in" filter="fade">
                                          <p:cBhvr>
                                            <p:cTn id="60" dur="1000"/>
                                            <p:tgtEl>
                                              <p:spTgt spid="26"/>
                                            </p:tgtEl>
                                          </p:cBhvr>
                                        </p:animEffect>
                                      </p:childTnLst>
                                    </p:cTn>
                                  </p:par>
                                  <p:par>
                                    <p:cTn id="61" presetID="35" presetClass="path" presetSubtype="0" accel="50000" decel="50000" fill="hold" grpId="2" nodeType="withEffect">
                                      <p:stCondLst>
                                        <p:cond delay="0"/>
                                      </p:stCondLst>
                                      <p:childTnLst>
                                        <p:animMotion origin="layout" path="M 4.16667E-6 3.7037E-7 L -0.10456 3.7037E-7 " pathEditMode="relative" rAng="0" ptsTypes="AA">
                                          <p:cBhvr>
                                            <p:cTn id="62" dur="1000" spd="-100000" fill="hold"/>
                                            <p:tgtEl>
                                              <p:spTgt spid="26"/>
                                            </p:tgtEl>
                                            <p:attrNameLst>
                                              <p:attrName>ppt_x</p:attrName>
                                              <p:attrName>ppt_y</p:attrName>
                                            </p:attrNameLst>
                                          </p:cBhvr>
                                          <p:rCtr x="-5234" y="0"/>
                                        </p:animMotion>
                                      </p:childTnLst>
                                    </p:cTn>
                                  </p:par>
                                </p:childTnLst>
                              </p:cTn>
                            </p:par>
                            <p:par>
                              <p:cTn id="63" fill="hold">
                                <p:stCondLst>
                                  <p:cond delay="5070"/>
                                </p:stCondLst>
                                <p:childTnLst>
                                  <p:par>
                                    <p:cTn id="64" presetID="53" presetClass="entr" presetSubtype="528"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fltVal val="0.5"/>
                                              </p:val>
                                            </p:tav>
                                            <p:tav tm="100000">
                                              <p:val>
                                                <p:strVal val="#ppt_x"/>
                                              </p:val>
                                            </p:tav>
                                          </p:tavLst>
                                        </p:anim>
                                        <p:anim calcmode="lin" valueType="num">
                                          <p:cBhvr>
                                            <p:cTn id="70" dur="500" fill="hold"/>
                                            <p:tgtEl>
                                              <p:spTgt spid="28"/>
                                            </p:tgtEl>
                                            <p:attrNameLst>
                                              <p:attrName>ppt_y</p:attrName>
                                            </p:attrNameLst>
                                          </p:cBhvr>
                                          <p:tavLst>
                                            <p:tav tm="0">
                                              <p:val>
                                                <p:fltVal val="0.5"/>
                                              </p:val>
                                            </p:tav>
                                            <p:tav tm="100000">
                                              <p:val>
                                                <p:strVal val="#ppt_y"/>
                                              </p:val>
                                            </p:tav>
                                          </p:tavLst>
                                        </p:anim>
                                      </p:childTnLst>
                                    </p:cTn>
                                  </p:par>
                                </p:childTnLst>
                              </p:cTn>
                            </p:par>
                            <p:par>
                              <p:cTn id="71" fill="hold">
                                <p:stCondLst>
                                  <p:cond delay="5570"/>
                                </p:stCondLst>
                                <p:childTnLst>
                                  <p:par>
                                    <p:cTn id="72" presetID="12" presetClass="entr" presetSubtype="8"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right)">
                                          <p:cBhvr>
                                            <p:cTn id="75" dur="500"/>
                                            <p:tgtEl>
                                              <p:spTgt spid="27"/>
                                            </p:tgtEl>
                                          </p:cBhvr>
                                        </p:animEffect>
                                      </p:childTnLst>
                                    </p:cTn>
                                  </p:par>
                                </p:childTnLst>
                              </p:cTn>
                            </p:par>
                            <p:par>
                              <p:cTn id="76" fill="hold">
                                <p:stCondLst>
                                  <p:cond delay="6070"/>
                                </p:stCondLst>
                                <p:childTnLst>
                                  <p:par>
                                    <p:cTn id="77" presetID="10"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1000"/>
                                            <p:tgtEl>
                                              <p:spTgt spid="31"/>
                                            </p:tgtEl>
                                          </p:cBhvr>
                                        </p:animEffect>
                                      </p:childTnLst>
                                    </p:cTn>
                                  </p:par>
                                  <p:par>
                                    <p:cTn id="80" presetID="53" presetClass="entr" presetSubtype="16" fill="hold" grpId="1"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1000" fill="hold"/>
                                            <p:tgtEl>
                                              <p:spTgt spid="31"/>
                                            </p:tgtEl>
                                            <p:attrNameLst>
                                              <p:attrName>ppt_w</p:attrName>
                                            </p:attrNameLst>
                                          </p:cBhvr>
                                          <p:tavLst>
                                            <p:tav tm="0">
                                              <p:val>
                                                <p:fltVal val="0"/>
                                              </p:val>
                                            </p:tav>
                                            <p:tav tm="100000">
                                              <p:val>
                                                <p:strVal val="#ppt_w"/>
                                              </p:val>
                                            </p:tav>
                                          </p:tavLst>
                                        </p:anim>
                                        <p:anim calcmode="lin" valueType="num">
                                          <p:cBhvr>
                                            <p:cTn id="83" dur="1000" fill="hold"/>
                                            <p:tgtEl>
                                              <p:spTgt spid="31"/>
                                            </p:tgtEl>
                                            <p:attrNameLst>
                                              <p:attrName>ppt_h</p:attrName>
                                            </p:attrNameLst>
                                          </p:cBhvr>
                                          <p:tavLst>
                                            <p:tav tm="0">
                                              <p:val>
                                                <p:fltVal val="0"/>
                                              </p:val>
                                            </p:tav>
                                            <p:tav tm="100000">
                                              <p:val>
                                                <p:strVal val="#ppt_h"/>
                                              </p:val>
                                            </p:tav>
                                          </p:tavLst>
                                        </p:anim>
                                        <p:animEffect transition="in" filter="fade">
                                          <p:cBhvr>
                                            <p:cTn id="84" dur="1000"/>
                                            <p:tgtEl>
                                              <p:spTgt spid="31"/>
                                            </p:tgtEl>
                                          </p:cBhvr>
                                        </p:animEffect>
                                      </p:childTnLst>
                                    </p:cTn>
                                  </p:par>
                                  <p:par>
                                    <p:cTn id="85" presetID="35" presetClass="path" presetSubtype="0" accel="50000" decel="50000" fill="hold" grpId="2" nodeType="withEffect">
                                      <p:stCondLst>
                                        <p:cond delay="0"/>
                                      </p:stCondLst>
                                      <p:childTnLst>
                                        <p:animMotion origin="layout" path="M 4.16667E-6 4.07407E-6 L -0.10456 4.07407E-6 " pathEditMode="relative" rAng="0" ptsTypes="AA">
                                          <p:cBhvr>
                                            <p:cTn id="86" dur="1000" spd="-100000" fill="hold"/>
                                            <p:tgtEl>
                                              <p:spTgt spid="31"/>
                                            </p:tgtEl>
                                            <p:attrNameLst>
                                              <p:attrName>ppt_x</p:attrName>
                                              <p:attrName>ppt_y</p:attrName>
                                            </p:attrNameLst>
                                          </p:cBhvr>
                                          <p:rCtr x="-5234" y="0"/>
                                        </p:animMotion>
                                      </p:childTnLst>
                                    </p:cTn>
                                  </p:par>
                                </p:childTnLst>
                              </p:cTn>
                            </p:par>
                            <p:par>
                              <p:cTn id="87" fill="hold">
                                <p:stCondLst>
                                  <p:cond delay="7070"/>
                                </p:stCondLst>
                                <p:childTnLst>
                                  <p:par>
                                    <p:cTn id="88" presetID="53" presetClass="entr" presetSubtype="528"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500" fill="hold"/>
                                            <p:tgtEl>
                                              <p:spTgt spid="33"/>
                                            </p:tgtEl>
                                            <p:attrNameLst>
                                              <p:attrName>ppt_w</p:attrName>
                                            </p:attrNameLst>
                                          </p:cBhvr>
                                          <p:tavLst>
                                            <p:tav tm="0">
                                              <p:val>
                                                <p:fltVal val="0"/>
                                              </p:val>
                                            </p:tav>
                                            <p:tav tm="100000">
                                              <p:val>
                                                <p:strVal val="#ppt_w"/>
                                              </p:val>
                                            </p:tav>
                                          </p:tavLst>
                                        </p:anim>
                                        <p:anim calcmode="lin" valueType="num">
                                          <p:cBhvr>
                                            <p:cTn id="91" dur="500" fill="hold"/>
                                            <p:tgtEl>
                                              <p:spTgt spid="33"/>
                                            </p:tgtEl>
                                            <p:attrNameLst>
                                              <p:attrName>ppt_h</p:attrName>
                                            </p:attrNameLst>
                                          </p:cBhvr>
                                          <p:tavLst>
                                            <p:tav tm="0">
                                              <p:val>
                                                <p:fltVal val="0"/>
                                              </p:val>
                                            </p:tav>
                                            <p:tav tm="100000">
                                              <p:val>
                                                <p:strVal val="#ppt_h"/>
                                              </p:val>
                                            </p:tav>
                                          </p:tavLst>
                                        </p:anim>
                                        <p:animEffect transition="in" filter="fade">
                                          <p:cBhvr>
                                            <p:cTn id="92" dur="500"/>
                                            <p:tgtEl>
                                              <p:spTgt spid="33"/>
                                            </p:tgtEl>
                                          </p:cBhvr>
                                        </p:animEffect>
                                        <p:anim calcmode="lin" valueType="num">
                                          <p:cBhvr>
                                            <p:cTn id="93" dur="500" fill="hold"/>
                                            <p:tgtEl>
                                              <p:spTgt spid="33"/>
                                            </p:tgtEl>
                                            <p:attrNameLst>
                                              <p:attrName>ppt_x</p:attrName>
                                            </p:attrNameLst>
                                          </p:cBhvr>
                                          <p:tavLst>
                                            <p:tav tm="0">
                                              <p:val>
                                                <p:fltVal val="0.5"/>
                                              </p:val>
                                            </p:tav>
                                            <p:tav tm="100000">
                                              <p:val>
                                                <p:strVal val="#ppt_x"/>
                                              </p:val>
                                            </p:tav>
                                          </p:tavLst>
                                        </p:anim>
                                        <p:anim calcmode="lin" valueType="num">
                                          <p:cBhvr>
                                            <p:cTn id="94" dur="500" fill="hold"/>
                                            <p:tgtEl>
                                              <p:spTgt spid="33"/>
                                            </p:tgtEl>
                                            <p:attrNameLst>
                                              <p:attrName>ppt_y</p:attrName>
                                            </p:attrNameLst>
                                          </p:cBhvr>
                                          <p:tavLst>
                                            <p:tav tm="0">
                                              <p:val>
                                                <p:fltVal val="0.5"/>
                                              </p:val>
                                            </p:tav>
                                            <p:tav tm="100000">
                                              <p:val>
                                                <p:strVal val="#ppt_y"/>
                                              </p:val>
                                            </p:tav>
                                          </p:tavLst>
                                        </p:anim>
                                      </p:childTnLst>
                                    </p:cTn>
                                  </p:par>
                                </p:childTnLst>
                              </p:cTn>
                            </p:par>
                            <p:par>
                              <p:cTn id="95" fill="hold">
                                <p:stCondLst>
                                  <p:cond delay="7570"/>
                                </p:stCondLst>
                                <p:childTnLst>
                                  <p:par>
                                    <p:cTn id="96" presetID="12" presetClass="entr" presetSubtype="8"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500"/>
                                            <p:tgtEl>
                                              <p:spTgt spid="32"/>
                                            </p:tgtEl>
                                            <p:attrNameLst>
                                              <p:attrName>ppt_x</p:attrName>
                                            </p:attrNameLst>
                                          </p:cBhvr>
                                          <p:tavLst>
                                            <p:tav tm="0">
                                              <p:val>
                                                <p:strVal val="#ppt_x-#ppt_w*1.125000"/>
                                              </p:val>
                                            </p:tav>
                                            <p:tav tm="100000">
                                              <p:val>
                                                <p:strVal val="#ppt_x"/>
                                              </p:val>
                                            </p:tav>
                                          </p:tavLst>
                                        </p:anim>
                                        <p:animEffect transition="in" filter="wipe(right)">
                                          <p:cBhvr>
                                            <p:cTn id="99" dur="500"/>
                                            <p:tgtEl>
                                              <p:spTgt spid="32"/>
                                            </p:tgtEl>
                                          </p:cBhvr>
                                        </p:animEffect>
                                      </p:childTnLst>
                                    </p:cTn>
                                  </p:par>
                                </p:childTnLst>
                              </p:cTn>
                            </p:par>
                            <p:par>
                              <p:cTn id="100" fill="hold">
                                <p:stCondLst>
                                  <p:cond delay="8070"/>
                                </p:stCondLst>
                                <p:childTnLst>
                                  <p:par>
                                    <p:cTn id="101" presetID="10"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childTnLst>
                                    </p:cTn>
                                  </p:par>
                                  <p:par>
                                    <p:cTn id="104" presetID="53" presetClass="entr" presetSubtype="16" fill="hold" grpId="1"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p:cTn id="106" dur="1000" fill="hold"/>
                                            <p:tgtEl>
                                              <p:spTgt spid="36"/>
                                            </p:tgtEl>
                                            <p:attrNameLst>
                                              <p:attrName>ppt_w</p:attrName>
                                            </p:attrNameLst>
                                          </p:cBhvr>
                                          <p:tavLst>
                                            <p:tav tm="0">
                                              <p:val>
                                                <p:fltVal val="0"/>
                                              </p:val>
                                            </p:tav>
                                            <p:tav tm="100000">
                                              <p:val>
                                                <p:strVal val="#ppt_w"/>
                                              </p:val>
                                            </p:tav>
                                          </p:tavLst>
                                        </p:anim>
                                        <p:anim calcmode="lin" valueType="num">
                                          <p:cBhvr>
                                            <p:cTn id="107" dur="1000" fill="hold"/>
                                            <p:tgtEl>
                                              <p:spTgt spid="36"/>
                                            </p:tgtEl>
                                            <p:attrNameLst>
                                              <p:attrName>ppt_h</p:attrName>
                                            </p:attrNameLst>
                                          </p:cBhvr>
                                          <p:tavLst>
                                            <p:tav tm="0">
                                              <p:val>
                                                <p:fltVal val="0"/>
                                              </p:val>
                                            </p:tav>
                                            <p:tav tm="100000">
                                              <p:val>
                                                <p:strVal val="#ppt_h"/>
                                              </p:val>
                                            </p:tav>
                                          </p:tavLst>
                                        </p:anim>
                                        <p:animEffect transition="in" filter="fade">
                                          <p:cBhvr>
                                            <p:cTn id="108" dur="1000"/>
                                            <p:tgtEl>
                                              <p:spTgt spid="36"/>
                                            </p:tgtEl>
                                          </p:cBhvr>
                                        </p:animEffect>
                                      </p:childTnLst>
                                    </p:cTn>
                                  </p:par>
                                  <p:par>
                                    <p:cTn id="109" presetID="35" presetClass="path" presetSubtype="0" accel="50000" decel="50000" fill="hold" grpId="2" nodeType="withEffect">
                                      <p:stCondLst>
                                        <p:cond delay="0"/>
                                      </p:stCondLst>
                                      <p:childTnLst>
                                        <p:animMotion origin="layout" path="M 4.16667E-6 1.85185E-6 L -0.10456 1.85185E-6 " pathEditMode="relative" rAng="0" ptsTypes="AA">
                                          <p:cBhvr>
                                            <p:cTn id="110" dur="1000" spd="-100000" fill="hold"/>
                                            <p:tgtEl>
                                              <p:spTgt spid="36"/>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0" grpId="0" animBg="1"/>
          <p:bldP spid="20" grpId="1" animBg="1"/>
          <p:bldP spid="20" grpId="2" animBg="1"/>
          <p:bldP spid="22" grpId="0" animBg="1"/>
          <p:bldP spid="26" grpId="0" animBg="1"/>
          <p:bldP spid="26" grpId="1" animBg="1"/>
          <p:bldP spid="26" grpId="2" animBg="1"/>
          <p:bldP spid="27" grpId="0" animBg="1"/>
          <p:bldP spid="31" grpId="0" animBg="1"/>
          <p:bldP spid="31" grpId="1" animBg="1"/>
          <p:bldP spid="31" grpId="2" animBg="1"/>
          <p:bldP spid="32" grpId="0" animBg="1"/>
          <p:bldP spid="36" grpId="0" animBg="1"/>
          <p:bldP spid="36" grpId="1" animBg="1"/>
          <p:bldP spid="36" grpId="2"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0" y="8359"/>
            <a:ext cx="12187557" cy="6841282"/>
          </a:xfrm>
          <a:prstGeom prst="rect">
            <a:avLst/>
          </a:prstGeom>
        </p:spPr>
      </p:pic>
      <p:sp>
        <p:nvSpPr>
          <p:cNvPr id="15" name="党"/>
          <p:cNvSpPr txBox="1"/>
          <p:nvPr/>
        </p:nvSpPr>
        <p:spPr>
          <a:xfrm>
            <a:off x="460896" y="3266106"/>
            <a:ext cx="11225263" cy="1696720"/>
          </a:xfrm>
          <a:prstGeom prst="rect">
            <a:avLst/>
          </a:prstGeom>
          <a:noFill/>
        </p:spPr>
        <p:txBody>
          <a:bodyPr wrap="square" rtlCol="0">
            <a:spAutoFit/>
          </a:bodyPr>
          <a:lstStyle>
            <a:defPPr>
              <a:defRPr lang="zh-CN"/>
            </a:defPPr>
            <a:lvl1pPr>
              <a:defRPr sz="6000" b="1" kern="100">
                <a:ln w="19050" cap="flat" cmpd="sng">
                  <a:solidFill>
                    <a:srgbClr val="FBE8CC"/>
                  </a:solidFill>
                </a:ln>
                <a:gradFill flip="none" rotWithShape="1">
                  <a:gsLst>
                    <a:gs pos="82000">
                      <a:srgbClr val="FF583E"/>
                    </a:gs>
                    <a:gs pos="0">
                      <a:srgbClr val="FA602B"/>
                    </a:gs>
                    <a:gs pos="100000">
                      <a:srgbClr val="AF5137"/>
                    </a:gs>
                    <a:gs pos="64000">
                      <a:srgbClr val="764815"/>
                    </a:gs>
                    <a:gs pos="53000">
                      <a:srgbClr val="0F0501"/>
                    </a:gs>
                  </a:gsLst>
                  <a:path path="circle">
                    <a:fillToRect r="100000" b="100000"/>
                  </a:path>
                  <a:tileRect l="-100000" t="-100000"/>
                </a:gradFill>
                <a:effectLst>
                  <a:outerShdw blurRad="50800" dist="50800" dir="5400000" algn="ctr" rotWithShape="0">
                    <a:srgbClr val="4E2504">
                      <a:alpha val="24000"/>
                    </a:srgbClr>
                  </a:outerShdw>
                </a:effectLst>
                <a:latin typeface="华康俪金黑W8" panose="020B0809000000000000" pitchFamily="49" charset="-122"/>
                <a:ea typeface="华康俪金黑W8" panose="020B0809000000000000" pitchFamily="49" charset="-122"/>
              </a:defRPr>
            </a:lvl1pPr>
          </a:lstStyle>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十九届中央纪委五次全会</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基本概况</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p:txBody>
      </p:sp>
      <p:grpSp>
        <p:nvGrpSpPr>
          <p:cNvPr id="2" name="组合 1"/>
          <p:cNvGrpSpPr/>
          <p:nvPr/>
        </p:nvGrpSpPr>
        <p:grpSpPr>
          <a:xfrm>
            <a:off x="5329555" y="1493520"/>
            <a:ext cx="1532890" cy="1532890"/>
            <a:chOff x="8121" y="3337"/>
            <a:chExt cx="3181" cy="3181"/>
          </a:xfrm>
        </p:grpSpPr>
        <p:grpSp>
          <p:nvGrpSpPr>
            <p:cNvPr id="20" name="组合 19"/>
            <p:cNvGrpSpPr/>
            <p:nvPr/>
          </p:nvGrpSpPr>
          <p:grpSpPr>
            <a:xfrm>
              <a:off x="8121" y="3337"/>
              <a:ext cx="3181" cy="3181"/>
              <a:chOff x="915021" y="7825305"/>
              <a:chExt cx="2911954" cy="2911954"/>
            </a:xfrm>
          </p:grpSpPr>
          <p:sp>
            <p:nvSpPr>
              <p:cNvPr id="21" name="椭圆 20"/>
              <p:cNvSpPr/>
              <p:nvPr/>
            </p:nvSpPr>
            <p:spPr>
              <a:xfrm>
                <a:off x="915021" y="7825305"/>
                <a:ext cx="2911954" cy="2911954"/>
              </a:xfrm>
              <a:prstGeom prst="ellipse">
                <a:avLst/>
              </a:prstGeom>
              <a:gradFill>
                <a:gsLst>
                  <a:gs pos="100000">
                    <a:srgbClr val="FFFFFF"/>
                  </a:gs>
                  <a:gs pos="0">
                    <a:srgbClr val="E6E6E6"/>
                  </a:gs>
                </a:gsLst>
                <a:lin ang="2700000" scaled="1"/>
              </a:gradFill>
              <a:ln w="19050">
                <a:gradFill flip="none" rotWithShape="1">
                  <a:gsLst>
                    <a:gs pos="0">
                      <a:srgbClr val="FFFFFF"/>
                    </a:gs>
                    <a:gs pos="100000">
                      <a:srgbClr val="E6E6E6"/>
                    </a:gs>
                  </a:gsLst>
                  <a:lin ang="2700000" scaled="1"/>
                  <a:tileRect/>
                </a:grad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eaLnBrk="1" hangingPunct="1">
                  <a:defRPr/>
                </a:pPr>
                <a:endParaRPr lang="zh-CN" altLang="en-US">
                  <a:solidFill>
                    <a:schemeClr val="bg1"/>
                  </a:solidFill>
                  <a:latin typeface="Arial" panose="020B0604020202020204"/>
                  <a:ea typeface="微软雅黑" panose="020B0503020204020204" pitchFamily="34" charset="-122"/>
                </a:endParaRPr>
              </a:p>
            </p:txBody>
          </p:sp>
          <p:sp>
            <p:nvSpPr>
              <p:cNvPr id="32" name="椭圆 31"/>
              <p:cNvSpPr/>
              <p:nvPr/>
            </p:nvSpPr>
            <p:spPr>
              <a:xfrm>
                <a:off x="1107524" y="8017811"/>
                <a:ext cx="2526950" cy="2526946"/>
              </a:xfrm>
              <a:prstGeom prst="ellipse">
                <a:avLst/>
              </a:prstGeom>
              <a:solidFill>
                <a:srgbClr val="C00000"/>
              </a:solidFill>
              <a:ln w="22225">
                <a:gradFill flip="none" rotWithShape="1">
                  <a:gsLst>
                    <a:gs pos="0">
                      <a:srgbClr val="D9D9D9"/>
                    </a:gs>
                    <a:gs pos="100000">
                      <a:srgbClr val="FFFFFF"/>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defRPr/>
                </a:pPr>
                <a:endParaRPr lang="zh-CN" altLang="en-US" sz="1600">
                  <a:solidFill>
                    <a:srgbClr val="C00000"/>
                  </a:solidFill>
                  <a:latin typeface="Calibri" panose="020F0502020204030204"/>
                  <a:ea typeface="宋体" panose="02010600030101010101" pitchFamily="2" charset="-122"/>
                </a:endParaRPr>
              </a:p>
            </p:txBody>
          </p:sp>
        </p:grpSp>
        <p:sp>
          <p:nvSpPr>
            <p:cNvPr id="33" name="文本框 32"/>
            <p:cNvSpPr txBox="1"/>
            <p:nvPr/>
          </p:nvSpPr>
          <p:spPr>
            <a:xfrm>
              <a:off x="9090" y="3345"/>
              <a:ext cx="1174" cy="3064"/>
            </a:xfrm>
            <a:prstGeom prst="rect">
              <a:avLst/>
            </a:prstGeom>
            <a:noFill/>
          </p:spPr>
          <p:txBody>
            <a:bodyPr wrap="square" rtlCol="0">
              <a:spAutoFit/>
            </a:bodyPr>
            <a:lstStyle/>
            <a:p>
              <a:pPr algn="ctr" eaLnBrk="1" hangingPunct="1">
                <a:defRPr/>
              </a:pPr>
              <a:r>
                <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4" name="图片 13" descr="5fb57052dec8c544dc827a30a44c2fd6"/>
          <p:cNvPicPr>
            <a:picLocks noChangeAspect="1"/>
          </p:cNvPicPr>
          <p:nvPr/>
        </p:nvPicPr>
        <p:blipFill>
          <a:blip r:embed="rId2"/>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2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p:val>
                                            <p:fltVal val="0.5"/>
                                          </p:val>
                                        </p:tav>
                                        <p:tav tm="100000">
                                          <p:val>
                                            <p:strVal val="#ppt_x"/>
                                          </p:val>
                                        </p:tav>
                                      </p:tavLst>
                                    </p:anim>
                                    <p:anim calcmode="lin" valueType="num">
                                      <p:cBhvr>
                                        <p:cTn id="10" dur="10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4"/>
          <p:cNvGrpSpPr>
            <a:grpSpLocks noChangeAspect="1"/>
          </p:cNvGrpSpPr>
          <p:nvPr/>
        </p:nvGrpSpPr>
        <p:grpSpPr bwMode="auto">
          <a:xfrm>
            <a:off x="6796389" y="3785208"/>
            <a:ext cx="270510" cy="335016"/>
            <a:chOff x="3580" y="1838"/>
            <a:chExt cx="520" cy="644"/>
          </a:xfrm>
        </p:grpSpPr>
        <p:sp>
          <p:nvSpPr>
            <p:cNvPr id="4" name="AutoShape 23"/>
            <p:cNvSpPr>
              <a:spLocks noChangeAspect="1" noChangeArrowheads="1" noTextEdit="1"/>
            </p:cNvSpPr>
            <p:nvPr/>
          </p:nvSpPr>
          <p:spPr bwMode="auto">
            <a:xfrm>
              <a:off x="3580" y="1838"/>
              <a:ext cx="52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Freeform 25"/>
            <p:cNvSpPr/>
            <p:nvPr/>
          </p:nvSpPr>
          <p:spPr bwMode="auto">
            <a:xfrm>
              <a:off x="3658" y="1898"/>
              <a:ext cx="366" cy="526"/>
            </a:xfrm>
            <a:custGeom>
              <a:avLst/>
              <a:gdLst>
                <a:gd name="T0" fmla="*/ 149 w 268"/>
                <a:gd name="T1" fmla="*/ 194 h 387"/>
                <a:gd name="T2" fmla="*/ 260 w 268"/>
                <a:gd name="T3" fmla="*/ 0 h 387"/>
                <a:gd name="T4" fmla="*/ 8 w 268"/>
                <a:gd name="T5" fmla="*/ 0 h 387"/>
                <a:gd name="T6" fmla="*/ 119 w 268"/>
                <a:gd name="T7" fmla="*/ 194 h 387"/>
                <a:gd name="T8" fmla="*/ 8 w 268"/>
                <a:gd name="T9" fmla="*/ 387 h 387"/>
                <a:gd name="T10" fmla="*/ 260 w 268"/>
                <a:gd name="T11" fmla="*/ 387 h 387"/>
                <a:gd name="T12" fmla="*/ 149 w 268"/>
                <a:gd name="T13" fmla="*/ 194 h 387"/>
              </a:gdLst>
              <a:ahLst/>
              <a:cxnLst>
                <a:cxn ang="0">
                  <a:pos x="T0" y="T1"/>
                </a:cxn>
                <a:cxn ang="0">
                  <a:pos x="T2" y="T3"/>
                </a:cxn>
                <a:cxn ang="0">
                  <a:pos x="T4" y="T5"/>
                </a:cxn>
                <a:cxn ang="0">
                  <a:pos x="T6" y="T7"/>
                </a:cxn>
                <a:cxn ang="0">
                  <a:pos x="T8" y="T9"/>
                </a:cxn>
                <a:cxn ang="0">
                  <a:pos x="T10" y="T11"/>
                </a:cxn>
                <a:cxn ang="0">
                  <a:pos x="T12" y="T13"/>
                </a:cxn>
              </a:cxnLst>
              <a:rect l="0" t="0" r="r" b="b"/>
              <a:pathLst>
                <a:path w="268" h="387">
                  <a:moveTo>
                    <a:pt x="149" y="194"/>
                  </a:moveTo>
                  <a:cubicBezTo>
                    <a:pt x="148" y="106"/>
                    <a:pt x="268" y="66"/>
                    <a:pt x="260" y="0"/>
                  </a:cubicBezTo>
                  <a:cubicBezTo>
                    <a:pt x="8" y="0"/>
                    <a:pt x="8" y="0"/>
                    <a:pt x="8" y="0"/>
                  </a:cubicBezTo>
                  <a:cubicBezTo>
                    <a:pt x="0" y="66"/>
                    <a:pt x="121" y="106"/>
                    <a:pt x="119" y="194"/>
                  </a:cubicBezTo>
                  <a:cubicBezTo>
                    <a:pt x="121" y="281"/>
                    <a:pt x="0" y="322"/>
                    <a:pt x="8" y="387"/>
                  </a:cubicBezTo>
                  <a:cubicBezTo>
                    <a:pt x="260" y="387"/>
                    <a:pt x="260" y="387"/>
                    <a:pt x="260" y="387"/>
                  </a:cubicBezTo>
                  <a:cubicBezTo>
                    <a:pt x="268" y="322"/>
                    <a:pt x="148" y="281"/>
                    <a:pt x="149" y="1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Freeform 26"/>
            <p:cNvSpPr/>
            <p:nvPr/>
          </p:nvSpPr>
          <p:spPr bwMode="auto">
            <a:xfrm>
              <a:off x="3581" y="1839"/>
              <a:ext cx="519" cy="75"/>
            </a:xfrm>
            <a:custGeom>
              <a:avLst/>
              <a:gdLst>
                <a:gd name="T0" fmla="*/ 28 w 380"/>
                <a:gd name="T1" fmla="*/ 0 h 55"/>
                <a:gd name="T2" fmla="*/ 353 w 380"/>
                <a:gd name="T3" fmla="*/ 0 h 55"/>
                <a:gd name="T4" fmla="*/ 380 w 380"/>
                <a:gd name="T5" fmla="*/ 27 h 55"/>
                <a:gd name="T6" fmla="*/ 380 w 380"/>
                <a:gd name="T7" fmla="*/ 27 h 55"/>
                <a:gd name="T8" fmla="*/ 353 w 380"/>
                <a:gd name="T9" fmla="*/ 55 h 55"/>
                <a:gd name="T10" fmla="*/ 28 w 380"/>
                <a:gd name="T11" fmla="*/ 55 h 55"/>
                <a:gd name="T12" fmla="*/ 0 w 380"/>
                <a:gd name="T13" fmla="*/ 27 h 55"/>
                <a:gd name="T14" fmla="*/ 0 w 380"/>
                <a:gd name="T15" fmla="*/ 27 h 55"/>
                <a:gd name="T16" fmla="*/ 28 w 380"/>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55">
                  <a:moveTo>
                    <a:pt x="28" y="0"/>
                  </a:moveTo>
                  <a:cubicBezTo>
                    <a:pt x="353" y="0"/>
                    <a:pt x="353" y="0"/>
                    <a:pt x="353" y="0"/>
                  </a:cubicBezTo>
                  <a:cubicBezTo>
                    <a:pt x="368" y="0"/>
                    <a:pt x="380" y="12"/>
                    <a:pt x="380" y="27"/>
                  </a:cubicBezTo>
                  <a:cubicBezTo>
                    <a:pt x="380" y="27"/>
                    <a:pt x="380" y="27"/>
                    <a:pt x="380" y="27"/>
                  </a:cubicBezTo>
                  <a:cubicBezTo>
                    <a:pt x="380" y="43"/>
                    <a:pt x="368" y="55"/>
                    <a:pt x="353" y="55"/>
                  </a:cubicBezTo>
                  <a:cubicBezTo>
                    <a:pt x="28" y="55"/>
                    <a:pt x="28" y="55"/>
                    <a:pt x="28" y="55"/>
                  </a:cubicBezTo>
                  <a:cubicBezTo>
                    <a:pt x="13" y="55"/>
                    <a:pt x="0" y="43"/>
                    <a:pt x="0" y="27"/>
                  </a:cubicBezTo>
                  <a:cubicBezTo>
                    <a:pt x="0" y="27"/>
                    <a:pt x="0" y="27"/>
                    <a:pt x="0" y="27"/>
                  </a:cubicBezTo>
                  <a:cubicBezTo>
                    <a:pt x="0" y="12"/>
                    <a:pt x="13" y="0"/>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8" name="Freeform 27"/>
            <p:cNvSpPr/>
            <p:nvPr/>
          </p:nvSpPr>
          <p:spPr bwMode="auto">
            <a:xfrm>
              <a:off x="3581" y="2410"/>
              <a:ext cx="519" cy="73"/>
            </a:xfrm>
            <a:custGeom>
              <a:avLst/>
              <a:gdLst>
                <a:gd name="T0" fmla="*/ 28 w 380"/>
                <a:gd name="T1" fmla="*/ 0 h 54"/>
                <a:gd name="T2" fmla="*/ 353 w 380"/>
                <a:gd name="T3" fmla="*/ 0 h 54"/>
                <a:gd name="T4" fmla="*/ 380 w 380"/>
                <a:gd name="T5" fmla="*/ 27 h 54"/>
                <a:gd name="T6" fmla="*/ 380 w 380"/>
                <a:gd name="T7" fmla="*/ 27 h 54"/>
                <a:gd name="T8" fmla="*/ 353 w 380"/>
                <a:gd name="T9" fmla="*/ 54 h 54"/>
                <a:gd name="T10" fmla="*/ 28 w 380"/>
                <a:gd name="T11" fmla="*/ 54 h 54"/>
                <a:gd name="T12" fmla="*/ 0 w 380"/>
                <a:gd name="T13" fmla="*/ 27 h 54"/>
                <a:gd name="T14" fmla="*/ 0 w 380"/>
                <a:gd name="T15" fmla="*/ 27 h 54"/>
                <a:gd name="T16" fmla="*/ 28 w 380"/>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54">
                  <a:moveTo>
                    <a:pt x="28" y="0"/>
                  </a:moveTo>
                  <a:cubicBezTo>
                    <a:pt x="353" y="0"/>
                    <a:pt x="353" y="0"/>
                    <a:pt x="353" y="0"/>
                  </a:cubicBezTo>
                  <a:cubicBezTo>
                    <a:pt x="368" y="0"/>
                    <a:pt x="380" y="12"/>
                    <a:pt x="380" y="27"/>
                  </a:cubicBezTo>
                  <a:cubicBezTo>
                    <a:pt x="380" y="27"/>
                    <a:pt x="380" y="27"/>
                    <a:pt x="380" y="27"/>
                  </a:cubicBezTo>
                  <a:cubicBezTo>
                    <a:pt x="380" y="42"/>
                    <a:pt x="368" y="54"/>
                    <a:pt x="353" y="54"/>
                  </a:cubicBezTo>
                  <a:cubicBezTo>
                    <a:pt x="28" y="54"/>
                    <a:pt x="28" y="54"/>
                    <a:pt x="28" y="54"/>
                  </a:cubicBezTo>
                  <a:cubicBezTo>
                    <a:pt x="13" y="54"/>
                    <a:pt x="0" y="42"/>
                    <a:pt x="0" y="27"/>
                  </a:cubicBezTo>
                  <a:cubicBezTo>
                    <a:pt x="0" y="27"/>
                    <a:pt x="0" y="27"/>
                    <a:pt x="0" y="27"/>
                  </a:cubicBezTo>
                  <a:cubicBezTo>
                    <a:pt x="0" y="12"/>
                    <a:pt x="13" y="0"/>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9" name="Freeform 28"/>
            <p:cNvSpPr>
              <a:spLocks noEditPoints="1"/>
            </p:cNvSpPr>
            <p:nvPr/>
          </p:nvSpPr>
          <p:spPr bwMode="auto">
            <a:xfrm>
              <a:off x="3625" y="1876"/>
              <a:ext cx="431" cy="569"/>
            </a:xfrm>
            <a:custGeom>
              <a:avLst/>
              <a:gdLst>
                <a:gd name="T0" fmla="*/ 189 w 316"/>
                <a:gd name="T1" fmla="*/ 210 h 419"/>
                <a:gd name="T2" fmla="*/ 298 w 316"/>
                <a:gd name="T3" fmla="*/ 0 h 419"/>
                <a:gd name="T4" fmla="*/ 158 w 316"/>
                <a:gd name="T5" fmla="*/ 0 h 419"/>
                <a:gd name="T6" fmla="*/ 158 w 316"/>
                <a:gd name="T7" fmla="*/ 16 h 419"/>
                <a:gd name="T8" fmla="*/ 284 w 316"/>
                <a:gd name="T9" fmla="*/ 16 h 419"/>
                <a:gd name="T10" fmla="*/ 173 w 316"/>
                <a:gd name="T11" fmla="*/ 210 h 419"/>
                <a:gd name="T12" fmla="*/ 284 w 316"/>
                <a:gd name="T13" fmla="*/ 403 h 419"/>
                <a:gd name="T14" fmla="*/ 158 w 316"/>
                <a:gd name="T15" fmla="*/ 403 h 419"/>
                <a:gd name="T16" fmla="*/ 158 w 316"/>
                <a:gd name="T17" fmla="*/ 419 h 419"/>
                <a:gd name="T18" fmla="*/ 298 w 316"/>
                <a:gd name="T19" fmla="*/ 419 h 419"/>
                <a:gd name="T20" fmla="*/ 189 w 316"/>
                <a:gd name="T21" fmla="*/ 210 h 419"/>
                <a:gd name="T22" fmla="*/ 158 w 316"/>
                <a:gd name="T23" fmla="*/ 0 h 419"/>
                <a:gd name="T24" fmla="*/ 19 w 316"/>
                <a:gd name="T25" fmla="*/ 0 h 419"/>
                <a:gd name="T26" fmla="*/ 127 w 316"/>
                <a:gd name="T27" fmla="*/ 210 h 419"/>
                <a:gd name="T28" fmla="*/ 19 w 316"/>
                <a:gd name="T29" fmla="*/ 419 h 419"/>
                <a:gd name="T30" fmla="*/ 158 w 316"/>
                <a:gd name="T31" fmla="*/ 419 h 419"/>
                <a:gd name="T32" fmla="*/ 158 w 316"/>
                <a:gd name="T33" fmla="*/ 403 h 419"/>
                <a:gd name="T34" fmla="*/ 32 w 316"/>
                <a:gd name="T35" fmla="*/ 403 h 419"/>
                <a:gd name="T36" fmla="*/ 143 w 316"/>
                <a:gd name="T37" fmla="*/ 210 h 419"/>
                <a:gd name="T38" fmla="*/ 32 w 316"/>
                <a:gd name="T39" fmla="*/ 16 h 419"/>
                <a:gd name="T40" fmla="*/ 158 w 316"/>
                <a:gd name="T41" fmla="*/ 16 h 419"/>
                <a:gd name="T42" fmla="*/ 158 w 316"/>
                <a:gd name="T43"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6" h="419">
                  <a:moveTo>
                    <a:pt x="189" y="210"/>
                  </a:moveTo>
                  <a:cubicBezTo>
                    <a:pt x="189" y="124"/>
                    <a:pt x="316" y="98"/>
                    <a:pt x="298" y="0"/>
                  </a:cubicBezTo>
                  <a:cubicBezTo>
                    <a:pt x="158" y="0"/>
                    <a:pt x="158" y="0"/>
                    <a:pt x="158" y="0"/>
                  </a:cubicBezTo>
                  <a:cubicBezTo>
                    <a:pt x="158" y="16"/>
                    <a:pt x="158" y="16"/>
                    <a:pt x="158" y="16"/>
                  </a:cubicBezTo>
                  <a:cubicBezTo>
                    <a:pt x="284" y="16"/>
                    <a:pt x="284" y="16"/>
                    <a:pt x="284" y="16"/>
                  </a:cubicBezTo>
                  <a:cubicBezTo>
                    <a:pt x="292" y="82"/>
                    <a:pt x="172" y="122"/>
                    <a:pt x="173" y="210"/>
                  </a:cubicBezTo>
                  <a:cubicBezTo>
                    <a:pt x="172" y="297"/>
                    <a:pt x="292" y="338"/>
                    <a:pt x="284" y="403"/>
                  </a:cubicBezTo>
                  <a:cubicBezTo>
                    <a:pt x="158" y="403"/>
                    <a:pt x="158" y="403"/>
                    <a:pt x="158" y="403"/>
                  </a:cubicBezTo>
                  <a:cubicBezTo>
                    <a:pt x="158" y="419"/>
                    <a:pt x="158" y="419"/>
                    <a:pt x="158" y="419"/>
                  </a:cubicBezTo>
                  <a:cubicBezTo>
                    <a:pt x="298" y="419"/>
                    <a:pt x="298" y="419"/>
                    <a:pt x="298" y="419"/>
                  </a:cubicBezTo>
                  <a:cubicBezTo>
                    <a:pt x="316" y="321"/>
                    <a:pt x="189" y="296"/>
                    <a:pt x="189" y="210"/>
                  </a:cubicBezTo>
                  <a:close/>
                  <a:moveTo>
                    <a:pt x="158" y="0"/>
                  </a:moveTo>
                  <a:cubicBezTo>
                    <a:pt x="19" y="0"/>
                    <a:pt x="19" y="0"/>
                    <a:pt x="19" y="0"/>
                  </a:cubicBezTo>
                  <a:cubicBezTo>
                    <a:pt x="0" y="98"/>
                    <a:pt x="127" y="124"/>
                    <a:pt x="127" y="210"/>
                  </a:cubicBezTo>
                  <a:cubicBezTo>
                    <a:pt x="127" y="296"/>
                    <a:pt x="0" y="321"/>
                    <a:pt x="19" y="419"/>
                  </a:cubicBezTo>
                  <a:cubicBezTo>
                    <a:pt x="158" y="419"/>
                    <a:pt x="158" y="419"/>
                    <a:pt x="158" y="419"/>
                  </a:cubicBezTo>
                  <a:cubicBezTo>
                    <a:pt x="158" y="403"/>
                    <a:pt x="158" y="403"/>
                    <a:pt x="158" y="403"/>
                  </a:cubicBezTo>
                  <a:cubicBezTo>
                    <a:pt x="32" y="403"/>
                    <a:pt x="32" y="403"/>
                    <a:pt x="32" y="403"/>
                  </a:cubicBezTo>
                  <a:cubicBezTo>
                    <a:pt x="24" y="338"/>
                    <a:pt x="145" y="297"/>
                    <a:pt x="143" y="210"/>
                  </a:cubicBezTo>
                  <a:cubicBezTo>
                    <a:pt x="145" y="122"/>
                    <a:pt x="24" y="82"/>
                    <a:pt x="32" y="16"/>
                  </a:cubicBezTo>
                  <a:cubicBezTo>
                    <a:pt x="158" y="16"/>
                    <a:pt x="158" y="16"/>
                    <a:pt x="158" y="16"/>
                  </a:cubicBezTo>
                  <a:lnTo>
                    <a:pt x="158"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 name="Freeform 29"/>
            <p:cNvSpPr/>
            <p:nvPr/>
          </p:nvSpPr>
          <p:spPr bwMode="auto">
            <a:xfrm>
              <a:off x="3691" y="2006"/>
              <a:ext cx="300" cy="389"/>
            </a:xfrm>
            <a:custGeom>
              <a:avLst/>
              <a:gdLst>
                <a:gd name="T0" fmla="*/ 46 w 220"/>
                <a:gd name="T1" fmla="*/ 0 h 286"/>
                <a:gd name="T2" fmla="*/ 63 w 220"/>
                <a:gd name="T3" fmla="*/ 18 h 286"/>
                <a:gd name="T4" fmla="*/ 108 w 220"/>
                <a:gd name="T5" fmla="*/ 114 h 286"/>
                <a:gd name="T6" fmla="*/ 98 w 220"/>
                <a:gd name="T7" fmla="*/ 160 h 286"/>
                <a:gd name="T8" fmla="*/ 63 w 220"/>
                <a:gd name="T9" fmla="*/ 210 h 286"/>
                <a:gd name="T10" fmla="*/ 20 w 220"/>
                <a:gd name="T11" fmla="*/ 255 h 286"/>
                <a:gd name="T12" fmla="*/ 0 w 220"/>
                <a:gd name="T13" fmla="*/ 286 h 286"/>
                <a:gd name="T14" fmla="*/ 220 w 220"/>
                <a:gd name="T15" fmla="*/ 286 h 286"/>
                <a:gd name="T16" fmla="*/ 200 w 220"/>
                <a:gd name="T17" fmla="*/ 255 h 286"/>
                <a:gd name="T18" fmla="*/ 158 w 220"/>
                <a:gd name="T19" fmla="*/ 210 h 286"/>
                <a:gd name="T20" fmla="*/ 112 w 220"/>
                <a:gd name="T21" fmla="*/ 114 h 286"/>
                <a:gd name="T22" fmla="*/ 123 w 220"/>
                <a:gd name="T23" fmla="*/ 68 h 286"/>
                <a:gd name="T24" fmla="*/ 158 w 220"/>
                <a:gd name="T25" fmla="*/ 18 h 286"/>
                <a:gd name="T26" fmla="*/ 174 w 220"/>
                <a:gd name="T27" fmla="*/ 0 h 286"/>
                <a:gd name="T28" fmla="*/ 46 w 220"/>
                <a:gd name="T29"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286">
                  <a:moveTo>
                    <a:pt x="46" y="0"/>
                  </a:moveTo>
                  <a:cubicBezTo>
                    <a:pt x="52" y="6"/>
                    <a:pt x="57" y="12"/>
                    <a:pt x="63" y="18"/>
                  </a:cubicBezTo>
                  <a:cubicBezTo>
                    <a:pt x="88" y="45"/>
                    <a:pt x="108" y="75"/>
                    <a:pt x="108" y="114"/>
                  </a:cubicBezTo>
                  <a:cubicBezTo>
                    <a:pt x="108" y="130"/>
                    <a:pt x="104" y="145"/>
                    <a:pt x="98" y="160"/>
                  </a:cubicBezTo>
                  <a:cubicBezTo>
                    <a:pt x="89" y="179"/>
                    <a:pt x="76" y="195"/>
                    <a:pt x="63" y="210"/>
                  </a:cubicBezTo>
                  <a:cubicBezTo>
                    <a:pt x="49" y="225"/>
                    <a:pt x="34" y="239"/>
                    <a:pt x="20" y="255"/>
                  </a:cubicBezTo>
                  <a:cubicBezTo>
                    <a:pt x="13" y="263"/>
                    <a:pt x="4" y="274"/>
                    <a:pt x="0" y="286"/>
                  </a:cubicBezTo>
                  <a:cubicBezTo>
                    <a:pt x="220" y="286"/>
                    <a:pt x="220" y="286"/>
                    <a:pt x="220" y="286"/>
                  </a:cubicBezTo>
                  <a:cubicBezTo>
                    <a:pt x="216" y="274"/>
                    <a:pt x="208" y="263"/>
                    <a:pt x="200" y="255"/>
                  </a:cubicBezTo>
                  <a:cubicBezTo>
                    <a:pt x="187" y="239"/>
                    <a:pt x="171" y="225"/>
                    <a:pt x="158" y="210"/>
                  </a:cubicBezTo>
                  <a:cubicBezTo>
                    <a:pt x="132" y="183"/>
                    <a:pt x="112" y="152"/>
                    <a:pt x="112" y="114"/>
                  </a:cubicBezTo>
                  <a:cubicBezTo>
                    <a:pt x="112" y="98"/>
                    <a:pt x="116" y="82"/>
                    <a:pt x="123" y="68"/>
                  </a:cubicBezTo>
                  <a:cubicBezTo>
                    <a:pt x="131" y="49"/>
                    <a:pt x="144" y="33"/>
                    <a:pt x="158" y="18"/>
                  </a:cubicBezTo>
                  <a:cubicBezTo>
                    <a:pt x="163" y="12"/>
                    <a:pt x="169" y="6"/>
                    <a:pt x="174" y="0"/>
                  </a:cubicBezTo>
                  <a:lnTo>
                    <a:pt x="46" y="0"/>
                  </a:lnTo>
                  <a:close/>
                </a:path>
              </a:pathLst>
            </a:custGeom>
            <a:solidFill>
              <a:srgbClr val="F99C3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11" name="圆角矩形 24"/>
          <p:cNvSpPr/>
          <p:nvPr/>
        </p:nvSpPr>
        <p:spPr>
          <a:xfrm>
            <a:off x="7183539" y="3766704"/>
            <a:ext cx="3886952" cy="367883"/>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FFFDFB"/>
                </a:solidFill>
                <a:effectLst/>
                <a:uLnTx/>
                <a:uFillTx/>
                <a:latin typeface="阿里巴巴普惠体" panose="00020600040101010101" pitchFamily="18" charset="-122"/>
                <a:ea typeface="阿里巴巴普惠体" panose="00020600040101010101" pitchFamily="18" charset="-122"/>
                <a:cs typeface="+mn-cs"/>
              </a:rPr>
              <a:t>会期：</a:t>
            </a:r>
            <a:r>
              <a:rPr lang="en-US" altLang="zh-CN" sz="1400" dirty="0">
                <a:solidFill>
                  <a:srgbClr val="FFFDFB"/>
                </a:solidFill>
                <a:latin typeface="阿里巴巴普惠体" panose="00020600040101010101" pitchFamily="18" charset="-122"/>
                <a:ea typeface="阿里巴巴普惠体" panose="00020600040101010101" pitchFamily="18" charset="-122"/>
              </a:rPr>
              <a:t>3</a:t>
            </a:r>
            <a:r>
              <a:rPr kumimoji="0" lang="zh-CN" altLang="en-US" sz="1400" b="0" i="0" u="none" strike="noStrike" kern="1200" cap="none" spc="0" normalizeH="0" baseline="0" noProof="0" dirty="0">
                <a:ln>
                  <a:noFill/>
                </a:ln>
                <a:solidFill>
                  <a:srgbClr val="FFFDFB"/>
                </a:solidFill>
                <a:effectLst/>
                <a:uLnTx/>
                <a:uFillTx/>
                <a:latin typeface="阿里巴巴普惠体" panose="00020600040101010101" pitchFamily="18" charset="-122"/>
                <a:ea typeface="阿里巴巴普惠体" panose="00020600040101010101" pitchFamily="18" charset="-122"/>
                <a:cs typeface="+mn-cs"/>
              </a:rPr>
              <a:t>天</a:t>
            </a:r>
            <a:endParaRPr kumimoji="0" lang="en-US" altLang="zh-CN" sz="1400" b="0" i="0" u="none" strike="noStrike" kern="1200" cap="none" spc="0" normalizeH="0" baseline="0" noProof="0" dirty="0">
              <a:ln>
                <a:noFill/>
              </a:ln>
              <a:solidFill>
                <a:srgbClr val="FFFDFB"/>
              </a:solidFill>
              <a:effectLst/>
              <a:uLnTx/>
              <a:uFillTx/>
              <a:latin typeface="阿里巴巴普惠体" panose="00020600040101010101" pitchFamily="18" charset="-122"/>
              <a:ea typeface="阿里巴巴普惠体" panose="00020600040101010101" pitchFamily="18" charset="-122"/>
              <a:cs typeface="+mn-cs"/>
            </a:endParaRPr>
          </a:p>
        </p:txBody>
      </p:sp>
      <p:cxnSp>
        <p:nvCxnSpPr>
          <p:cNvPr id="12" name="直接连接符 11"/>
          <p:cNvCxnSpPr>
            <a:cxnSpLocks noChangeShapeType="1"/>
          </p:cNvCxnSpPr>
          <p:nvPr/>
        </p:nvCxnSpPr>
        <p:spPr bwMode="auto">
          <a:xfrm>
            <a:off x="522338" y="2514401"/>
            <a:ext cx="11019099" cy="0"/>
          </a:xfrm>
          <a:prstGeom prst="line">
            <a:avLst/>
          </a:prstGeom>
          <a:noFill/>
          <a:ln w="19050" cmpd="sng">
            <a:solidFill>
              <a:srgbClr val="C00000"/>
            </a:solidFill>
            <a:prstDash val="sysDash"/>
            <a:round/>
            <a:tailEnd type="triangle"/>
          </a:ln>
        </p:spPr>
      </p:cxnSp>
      <p:sp>
        <p:nvSpPr>
          <p:cNvPr id="13" name="椭圆 12"/>
          <p:cNvSpPr/>
          <p:nvPr/>
        </p:nvSpPr>
        <p:spPr>
          <a:xfrm>
            <a:off x="1711283" y="2412743"/>
            <a:ext cx="203315" cy="203315"/>
          </a:xfrm>
          <a:prstGeom prst="ellipse">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14" name="椭圆 13"/>
          <p:cNvSpPr/>
          <p:nvPr/>
        </p:nvSpPr>
        <p:spPr>
          <a:xfrm>
            <a:off x="5657415" y="2412742"/>
            <a:ext cx="203315" cy="203315"/>
          </a:xfrm>
          <a:prstGeom prst="ellipse">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10253161" y="2412741"/>
            <a:ext cx="203315" cy="203315"/>
          </a:xfrm>
          <a:prstGeom prst="ellipse">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grpSp>
        <p:nvGrpSpPr>
          <p:cNvPr id="17" name="组合 16"/>
          <p:cNvGrpSpPr/>
          <p:nvPr/>
        </p:nvGrpSpPr>
        <p:grpSpPr>
          <a:xfrm>
            <a:off x="1249719" y="2715579"/>
            <a:ext cx="9918946" cy="400571"/>
            <a:chOff x="1225093" y="3528872"/>
            <a:chExt cx="9918946" cy="400571"/>
          </a:xfrm>
        </p:grpSpPr>
        <p:sp>
          <p:nvSpPr>
            <p:cNvPr id="18" name="文本框 8"/>
            <p:cNvSpPr txBox="1"/>
            <p:nvPr/>
          </p:nvSpPr>
          <p:spPr>
            <a:xfrm>
              <a:off x="1225093" y="3529382"/>
              <a:ext cx="1279310" cy="400061"/>
            </a:xfrm>
            <a:prstGeom prst="rect">
              <a:avLst/>
            </a:prstGeom>
            <a:noFill/>
          </p:spPr>
          <p:txBody>
            <a:bodyPr wrap="square" lIns="121873" tIns="60936" rIns="121873" bIns="6093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1</a:t>
              </a:r>
              <a:r>
                <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月</a:t>
              </a:r>
              <a:r>
                <a:rPr kumimoji="0" lang="en-US" altLang="zh-CN"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22</a:t>
              </a:r>
              <a:r>
                <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日</a:t>
              </a:r>
              <a:endPar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endParaRPr>
            </a:p>
          </p:txBody>
        </p:sp>
        <p:sp>
          <p:nvSpPr>
            <p:cNvPr id="19" name="文本框 8"/>
            <p:cNvSpPr txBox="1"/>
            <p:nvPr/>
          </p:nvSpPr>
          <p:spPr>
            <a:xfrm>
              <a:off x="5307618" y="3575682"/>
              <a:ext cx="1056972" cy="338506"/>
            </a:xfrm>
            <a:prstGeom prst="rect">
              <a:avLst/>
            </a:prstGeom>
            <a:noFill/>
          </p:spPr>
          <p:txBody>
            <a:bodyPr wrap="square" lIns="121873" tIns="60936" rIns="121873" bIns="6093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rPr>
                <a:t>1</a:t>
              </a:r>
              <a:r>
                <a:rPr kumimoji="0" lang="zh-CN" altLang="en-US" sz="14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rPr>
                <a:t>月</a:t>
              </a:r>
              <a:r>
                <a:rPr kumimoji="0" lang="en-US" altLang="zh-CN" sz="14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rPr>
                <a:t>23</a:t>
              </a:r>
              <a:r>
                <a:rPr kumimoji="0" lang="zh-CN" altLang="en-US" sz="14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rPr>
                <a:t>日</a:t>
              </a:r>
              <a:endParaRPr kumimoji="0" lang="zh-CN" altLang="en-US" sz="14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endParaRPr>
            </a:p>
          </p:txBody>
        </p:sp>
        <p:sp>
          <p:nvSpPr>
            <p:cNvPr id="21" name="文本框 8"/>
            <p:cNvSpPr txBox="1"/>
            <p:nvPr/>
          </p:nvSpPr>
          <p:spPr>
            <a:xfrm>
              <a:off x="9719660" y="3528872"/>
              <a:ext cx="1424379" cy="400061"/>
            </a:xfrm>
            <a:prstGeom prst="rect">
              <a:avLst/>
            </a:prstGeom>
            <a:noFill/>
          </p:spPr>
          <p:txBody>
            <a:bodyPr wrap="square" lIns="121873" tIns="60936" rIns="121873" bIns="6093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1</a:t>
              </a:r>
              <a:r>
                <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月</a:t>
              </a:r>
              <a:r>
                <a:rPr kumimoji="0" lang="en-US" altLang="zh-CN"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24</a:t>
              </a:r>
              <a:r>
                <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rPr>
                <a:t>日</a:t>
              </a:r>
              <a:endParaRPr kumimoji="0" lang="zh-CN" altLang="en-US" sz="1800" b="1" i="0" u="none" strike="noStrike" kern="0" cap="none" spc="0" normalizeH="0" baseline="0" noProof="0" dirty="0">
                <a:ln>
                  <a:noFill/>
                </a:ln>
                <a:solidFill>
                  <a:srgbClr val="C00000"/>
                </a:solidFill>
                <a:effectLst/>
                <a:uLnTx/>
                <a:uFillTx/>
                <a:latin typeface="思源黑体 CN Normal" panose="020B0400000000000000" pitchFamily="34" charset="-122"/>
                <a:ea typeface="思源黑体 CN Normal" panose="020B0400000000000000" pitchFamily="34" charset="-122"/>
              </a:endParaRPr>
            </a:p>
          </p:txBody>
        </p:sp>
      </p:grpSp>
      <p:grpSp>
        <p:nvGrpSpPr>
          <p:cNvPr id="22" name="组合 21"/>
          <p:cNvGrpSpPr/>
          <p:nvPr/>
        </p:nvGrpSpPr>
        <p:grpSpPr>
          <a:xfrm>
            <a:off x="1197334" y="1815771"/>
            <a:ext cx="1341928" cy="495316"/>
            <a:chOff x="810997" y="5404174"/>
            <a:chExt cx="6000444" cy="495316"/>
          </a:xfrm>
        </p:grpSpPr>
        <p:sp>
          <p:nvSpPr>
            <p:cNvPr id="23" name="TextBox 14"/>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3765" rtl="0" eaLnBrk="0" fontAlgn="base" latinLnBrk="0" hangingPunct="0">
                <a:lnSpc>
                  <a:spcPct val="100000"/>
                </a:lnSpc>
                <a:spcBef>
                  <a:spcPct val="0"/>
                </a:spcBef>
                <a:spcAft>
                  <a:spcPct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Arial" panose="020B0604020202020204"/>
                  <a:ea typeface="阿里巴巴普惠体" panose="00020600040101010101" pitchFamily="18" charset="-122"/>
                </a:rPr>
                <a:t> </a:t>
              </a:r>
              <a:endParaRPr kumimoji="0" lang="zh-CN" altLang="en-US" sz="2400" b="0" i="0" u="none" strike="noStrike" kern="0" cap="none" spc="0" normalizeH="0" baseline="0" noProof="0" dirty="0">
                <a:ln>
                  <a:noFill/>
                </a:ln>
                <a:solidFill>
                  <a:srgbClr val="FFFFFF"/>
                </a:solidFill>
                <a:effectLst/>
                <a:uLnTx/>
                <a:uFillTx/>
                <a:latin typeface="Arial" panose="020B0604020202020204"/>
                <a:ea typeface="阿里巴巴普惠体" panose="00020600040101010101" pitchFamily="18" charset="-122"/>
              </a:endParaRPr>
            </a:p>
          </p:txBody>
        </p:sp>
        <p:sp>
          <p:nvSpPr>
            <p:cNvPr id="24" name="矩形 23"/>
            <p:cNvSpPr/>
            <p:nvPr/>
          </p:nvSpPr>
          <p:spPr>
            <a:xfrm>
              <a:off x="981618" y="5466613"/>
              <a:ext cx="5662183" cy="369332"/>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阿里巴巴普惠体" panose="00020600040101010101" pitchFamily="18" charset="-122"/>
                  <a:cs typeface="+mn-cs"/>
                </a:rPr>
                <a:t>开会时间</a:t>
              </a: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阿里巴巴普惠体" panose="00020600040101010101" pitchFamily="18" charset="-122"/>
                <a:cs typeface="+mn-cs"/>
              </a:endParaRPr>
            </a:p>
          </p:txBody>
        </p:sp>
      </p:grpSp>
      <p:grpSp>
        <p:nvGrpSpPr>
          <p:cNvPr id="25" name="组合 24"/>
          <p:cNvGrpSpPr/>
          <p:nvPr/>
        </p:nvGrpSpPr>
        <p:grpSpPr>
          <a:xfrm>
            <a:off x="9695464" y="1815771"/>
            <a:ext cx="1341928" cy="495316"/>
            <a:chOff x="810997" y="5404174"/>
            <a:chExt cx="6000444" cy="495316"/>
          </a:xfrm>
        </p:grpSpPr>
        <p:sp>
          <p:nvSpPr>
            <p:cNvPr id="26" name="TextBox 14"/>
            <p:cNvSpPr txBox="1"/>
            <p:nvPr/>
          </p:nvSpPr>
          <p:spPr>
            <a:xfrm>
              <a:off x="810997" y="5404174"/>
              <a:ext cx="6000444" cy="495316"/>
            </a:xfrm>
            <a:prstGeom prst="roundRect">
              <a:avLst>
                <a:gd name="adj" fmla="val 50000"/>
              </a:avLst>
            </a:prstGeom>
            <a:gradFill>
              <a:gsLst>
                <a:gs pos="0">
                  <a:srgbClr val="BC0000"/>
                </a:gs>
                <a:gs pos="48000">
                  <a:srgbClr val="BC0000">
                    <a:lumMod val="97000"/>
                    <a:lumOff val="3000"/>
                  </a:srgbClr>
                </a:gs>
                <a:gs pos="100000">
                  <a:srgbClr val="BC0000">
                    <a:lumMod val="60000"/>
                    <a:lumOff val="40000"/>
                  </a:srgbClr>
                </a:gs>
              </a:gsLst>
              <a:lin ang="16200000" scaled="1"/>
            </a:gradFill>
            <a:ln w="19050" cap="flat">
              <a:solidFill>
                <a:srgbClr val="FFFFFF"/>
              </a:solidFill>
              <a:prstDash val="solid"/>
              <a:miter lim="800000"/>
            </a:ln>
            <a:effectLst>
              <a:outerShdw blurRad="63500" sx="102000" sy="102000" algn="ctr" rotWithShape="0">
                <a:prstClr val="black">
                  <a:alpha val="40000"/>
                </a:prst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defPPr>
                <a:defRPr lang="zh-CN"/>
              </a:defPPr>
              <a:lvl1pPr>
                <a:defRPr>
                  <a:latin typeface="+mn-lt"/>
                  <a:ea typeface="+mn-ea"/>
                  <a:cs typeface="+mn-ea"/>
                </a:defRPr>
              </a:lvl1pPr>
            </a:lstStyle>
            <a:p>
              <a:pPr marL="0" marR="0" lvl="0" indent="0" algn="ctr" defTabSz="913765" rtl="0" eaLnBrk="0" fontAlgn="base" latinLnBrk="0" hangingPunct="0">
                <a:lnSpc>
                  <a:spcPct val="100000"/>
                </a:lnSpc>
                <a:spcBef>
                  <a:spcPct val="0"/>
                </a:spcBef>
                <a:spcAft>
                  <a:spcPct val="0"/>
                </a:spcAft>
                <a:buClrTx/>
                <a:buSzTx/>
                <a:buFontTx/>
                <a:buNone/>
                <a:defRPr/>
              </a:pPr>
              <a:r>
                <a:rPr kumimoji="0" lang="en-US" altLang="zh-CN" sz="2400" b="0" i="0" u="none" strike="noStrike" kern="0" cap="none" spc="0" normalizeH="0" baseline="0" noProof="0" dirty="0">
                  <a:ln>
                    <a:noFill/>
                  </a:ln>
                  <a:solidFill>
                    <a:srgbClr val="FFFFFF"/>
                  </a:solidFill>
                  <a:effectLst/>
                  <a:uLnTx/>
                  <a:uFillTx/>
                  <a:latin typeface="Arial" panose="020B0604020202020204"/>
                  <a:ea typeface="阿里巴巴普惠体" panose="00020600040101010101" pitchFamily="18" charset="-122"/>
                </a:rPr>
                <a:t> </a:t>
              </a:r>
              <a:endParaRPr kumimoji="0" lang="zh-CN" altLang="en-US" sz="2400" b="0" i="0" u="none" strike="noStrike" kern="0" cap="none" spc="0" normalizeH="0" baseline="0" noProof="0" dirty="0">
                <a:ln>
                  <a:noFill/>
                </a:ln>
                <a:solidFill>
                  <a:srgbClr val="FFFFFF"/>
                </a:solidFill>
                <a:effectLst/>
                <a:uLnTx/>
                <a:uFillTx/>
                <a:latin typeface="Arial" panose="020B0604020202020204"/>
                <a:ea typeface="阿里巴巴普惠体" panose="00020600040101010101" pitchFamily="18" charset="-122"/>
              </a:endParaRPr>
            </a:p>
          </p:txBody>
        </p:sp>
        <p:sp>
          <p:nvSpPr>
            <p:cNvPr id="27" name="矩形 26"/>
            <p:cNvSpPr/>
            <p:nvPr/>
          </p:nvSpPr>
          <p:spPr>
            <a:xfrm>
              <a:off x="981618" y="5466613"/>
              <a:ext cx="5662183" cy="369332"/>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阿里巴巴普惠体" panose="00020600040101010101" pitchFamily="18" charset="-122"/>
                  <a:cs typeface="+mn-cs"/>
                </a:rPr>
                <a:t>闭会时间</a:t>
              </a:r>
              <a:endParaRPr kumimoji="0" lang="zh-CN" altLang="en-US" sz="1800" b="1" i="0" u="none" strike="noStrike" kern="1200" cap="none" spc="0" normalizeH="0" baseline="0" noProof="0" dirty="0">
                <a:ln>
                  <a:noFill/>
                </a:ln>
                <a:solidFill>
                  <a:srgbClr val="FFFFFF"/>
                </a:solidFill>
                <a:effectLst/>
                <a:uLnTx/>
                <a:uFillTx/>
                <a:latin typeface="Arial" panose="020B0604020202020204" pitchFamily="34" charset="0"/>
                <a:ea typeface="阿里巴巴普惠体" panose="00020600040101010101" pitchFamily="18" charset="-122"/>
                <a:cs typeface="+mn-cs"/>
              </a:endParaRPr>
            </a:p>
          </p:txBody>
        </p:sp>
      </p:grpSp>
      <p:grpSp>
        <p:nvGrpSpPr>
          <p:cNvPr id="28" name="组合 27"/>
          <p:cNvGrpSpPr/>
          <p:nvPr/>
        </p:nvGrpSpPr>
        <p:grpSpPr>
          <a:xfrm>
            <a:off x="919639" y="3817212"/>
            <a:ext cx="595056" cy="554532"/>
            <a:chOff x="-718574" y="2471579"/>
            <a:chExt cx="327978" cy="1500631"/>
          </a:xfrm>
        </p:grpSpPr>
        <p:sp>
          <p:nvSpPr>
            <p:cNvPr id="29"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000" b="0" i="0" u="none" strike="noStrike" kern="1200" cap="none" spc="0" normalizeH="0" baseline="0" noProof="0" dirty="0">
                <a:ln>
                  <a:noFill/>
                </a:ln>
                <a:solidFill>
                  <a:srgbClr val="FEFDF8"/>
                </a:solidFill>
                <a:effectLst/>
                <a:uLnTx/>
                <a:uFillTx/>
                <a:latin typeface="阿里巴巴普惠体" panose="00020600040101010101" pitchFamily="18" charset="-122"/>
                <a:ea typeface="阿里巴巴普惠体" panose="00020600040101010101" pitchFamily="18" charset="-122"/>
                <a:cs typeface="Calibri" panose="020F0502020204030204" pitchFamily="34" charset="0"/>
                <a:sym typeface="Calibri" panose="020F0502020204030204" pitchFamily="34" charset="0"/>
              </a:endParaRPr>
            </a:p>
          </p:txBody>
        </p:sp>
        <p:sp>
          <p:nvSpPr>
            <p:cNvPr id="30" name="矩形 38"/>
            <p:cNvSpPr>
              <a:spLocks noChangeArrowheads="1"/>
            </p:cNvSpPr>
            <p:nvPr/>
          </p:nvSpPr>
          <p:spPr bwMode="auto">
            <a:xfrm>
              <a:off x="-704431" y="2556335"/>
              <a:ext cx="299684"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rPr>
                <a:t>参</a:t>
              </a:r>
              <a:endParaRPr kumimoji="0" 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endParaRPr>
            </a:p>
          </p:txBody>
        </p:sp>
      </p:grpSp>
      <p:grpSp>
        <p:nvGrpSpPr>
          <p:cNvPr id="31" name="组合 30"/>
          <p:cNvGrpSpPr/>
          <p:nvPr/>
        </p:nvGrpSpPr>
        <p:grpSpPr>
          <a:xfrm>
            <a:off x="1611273" y="3817211"/>
            <a:ext cx="595056" cy="554532"/>
            <a:chOff x="-718574" y="2471579"/>
            <a:chExt cx="327978" cy="1500631"/>
          </a:xfrm>
        </p:grpSpPr>
        <p:sp>
          <p:nvSpPr>
            <p:cNvPr id="32"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000" b="0" i="0" u="none" strike="noStrike" kern="1200" cap="none" spc="0" normalizeH="0" baseline="0" noProof="0" dirty="0">
                <a:ln>
                  <a:noFill/>
                </a:ln>
                <a:solidFill>
                  <a:srgbClr val="FEFDF8"/>
                </a:solidFill>
                <a:effectLst/>
                <a:uLnTx/>
                <a:uFillTx/>
                <a:latin typeface="阿里巴巴普惠体" panose="00020600040101010101" pitchFamily="18" charset="-122"/>
                <a:ea typeface="阿里巴巴普惠体" panose="00020600040101010101" pitchFamily="18" charset="-122"/>
                <a:cs typeface="Calibri" panose="020F0502020204030204" pitchFamily="34" charset="0"/>
                <a:sym typeface="Calibri" panose="020F0502020204030204" pitchFamily="34" charset="0"/>
              </a:endParaRPr>
            </a:p>
          </p:txBody>
        </p:sp>
        <p:sp>
          <p:nvSpPr>
            <p:cNvPr id="33" name="矩形 32"/>
            <p:cNvSpPr>
              <a:spLocks noChangeArrowheads="1"/>
            </p:cNvSpPr>
            <p:nvPr/>
          </p:nvSpPr>
          <p:spPr bwMode="auto">
            <a:xfrm>
              <a:off x="-704428" y="2556335"/>
              <a:ext cx="299684"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rPr>
                <a:t>会</a:t>
              </a:r>
              <a:endParaRPr kumimoji="0" 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endParaRPr>
            </a:p>
          </p:txBody>
        </p:sp>
      </p:grpSp>
      <p:grpSp>
        <p:nvGrpSpPr>
          <p:cNvPr id="34" name="组合 33"/>
          <p:cNvGrpSpPr/>
          <p:nvPr/>
        </p:nvGrpSpPr>
        <p:grpSpPr>
          <a:xfrm>
            <a:off x="2275591" y="3824193"/>
            <a:ext cx="595056" cy="554532"/>
            <a:chOff x="-718574" y="2471579"/>
            <a:chExt cx="327978" cy="1500631"/>
          </a:xfrm>
        </p:grpSpPr>
        <p:sp>
          <p:nvSpPr>
            <p:cNvPr id="35"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000" b="0" i="0" u="none" strike="noStrike" kern="1200" cap="none" spc="0" normalizeH="0" baseline="0" noProof="0" dirty="0">
                <a:ln>
                  <a:noFill/>
                </a:ln>
                <a:solidFill>
                  <a:srgbClr val="FEFDF8"/>
                </a:solidFill>
                <a:effectLst/>
                <a:uLnTx/>
                <a:uFillTx/>
                <a:latin typeface="阿里巴巴普惠体" panose="00020600040101010101" pitchFamily="18" charset="-122"/>
                <a:ea typeface="阿里巴巴普惠体" panose="00020600040101010101" pitchFamily="18" charset="-122"/>
                <a:cs typeface="Calibri" panose="020F0502020204030204" pitchFamily="34" charset="0"/>
                <a:sym typeface="Calibri" panose="020F0502020204030204" pitchFamily="34" charset="0"/>
              </a:endParaRPr>
            </a:p>
          </p:txBody>
        </p:sp>
        <p:sp>
          <p:nvSpPr>
            <p:cNvPr id="36" name="矩形 38"/>
            <p:cNvSpPr>
              <a:spLocks noChangeArrowheads="1"/>
            </p:cNvSpPr>
            <p:nvPr/>
          </p:nvSpPr>
          <p:spPr bwMode="auto">
            <a:xfrm>
              <a:off x="-704428" y="2556335"/>
              <a:ext cx="299684"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rPr>
                <a:t>人</a:t>
              </a:r>
              <a:endParaRPr kumimoji="0" 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endParaRPr>
            </a:p>
          </p:txBody>
        </p:sp>
      </p:grpSp>
      <p:grpSp>
        <p:nvGrpSpPr>
          <p:cNvPr id="37" name="组合 36"/>
          <p:cNvGrpSpPr/>
          <p:nvPr/>
        </p:nvGrpSpPr>
        <p:grpSpPr>
          <a:xfrm>
            <a:off x="2939909" y="3824193"/>
            <a:ext cx="595056" cy="554532"/>
            <a:chOff x="-718574" y="2471579"/>
            <a:chExt cx="327978" cy="1500631"/>
          </a:xfrm>
        </p:grpSpPr>
        <p:sp>
          <p:nvSpPr>
            <p:cNvPr id="38"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000" b="0" i="0" u="none" strike="noStrike" kern="1200" cap="none" spc="0" normalizeH="0" baseline="0" noProof="0" dirty="0">
                <a:ln>
                  <a:noFill/>
                </a:ln>
                <a:solidFill>
                  <a:srgbClr val="FEFDF8"/>
                </a:solidFill>
                <a:effectLst/>
                <a:uLnTx/>
                <a:uFillTx/>
                <a:latin typeface="阿里巴巴普惠体" panose="00020600040101010101" pitchFamily="18" charset="-122"/>
                <a:ea typeface="阿里巴巴普惠体" panose="00020600040101010101" pitchFamily="18" charset="-122"/>
                <a:cs typeface="Calibri" panose="020F0502020204030204" pitchFamily="34" charset="0"/>
                <a:sym typeface="Calibri" panose="020F0502020204030204" pitchFamily="34" charset="0"/>
              </a:endParaRPr>
            </a:p>
          </p:txBody>
        </p:sp>
        <p:sp>
          <p:nvSpPr>
            <p:cNvPr id="39" name="矩形 38"/>
            <p:cNvSpPr>
              <a:spLocks noChangeArrowheads="1"/>
            </p:cNvSpPr>
            <p:nvPr/>
          </p:nvSpPr>
          <p:spPr bwMode="auto">
            <a:xfrm>
              <a:off x="-704430" y="2556335"/>
              <a:ext cx="299684"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rPr>
                <a:t>员</a:t>
              </a:r>
              <a:endParaRPr kumimoji="0" lang="en-US" sz="2800" b="1" i="0" u="none" strike="noStrike" kern="1200" cap="none" spc="0" normalizeH="0" baseline="0" noProof="0" dirty="0">
                <a:ln>
                  <a:noFill/>
                </a:ln>
                <a:solidFill>
                  <a:srgbClr val="FEFDF8"/>
                </a:solidFill>
                <a:effectLst/>
                <a:uLnTx/>
                <a:uFillTx/>
                <a:latin typeface="等线" panose="02010600030101010101" charset="-122"/>
                <a:ea typeface="阿里巴巴普惠体" panose="00020600040101010101" pitchFamily="18" charset="-122"/>
                <a:cs typeface="+mn-cs"/>
                <a:sym typeface="方正兰亭黑_GBK" pitchFamily="2" charset="-122"/>
              </a:endParaRPr>
            </a:p>
          </p:txBody>
        </p:sp>
      </p:grpSp>
      <p:sp>
        <p:nvSpPr>
          <p:cNvPr id="40" name="矩形: 圆角 39"/>
          <p:cNvSpPr/>
          <p:nvPr/>
        </p:nvSpPr>
        <p:spPr>
          <a:xfrm>
            <a:off x="3703684" y="4772891"/>
            <a:ext cx="1953731" cy="1271484"/>
          </a:xfrm>
          <a:prstGeom prst="roundRect">
            <a:avLst>
              <a:gd name="adj" fmla="val 7002"/>
            </a:avLst>
          </a:prstGeom>
          <a:solidFill>
            <a:srgbClr val="C00000"/>
          </a:solidFill>
          <a:ln>
            <a:noFill/>
          </a:ln>
          <a:effectLst>
            <a:outerShdw blurRad="381000" dist="1270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00" dirty="0">
              <a:solidFill>
                <a:schemeClr val="bg1"/>
              </a:solidFill>
              <a:latin typeface="阿里巴巴普惠体" panose="00020600040101010101" pitchFamily="18" charset="-122"/>
              <a:ea typeface="阿里巴巴普惠体" panose="00020600040101010101" pitchFamily="18" charset="-122"/>
            </a:endParaRPr>
          </a:p>
        </p:txBody>
      </p:sp>
      <p:sp>
        <p:nvSpPr>
          <p:cNvPr id="41" name="矩形: 圆角 40"/>
          <p:cNvSpPr/>
          <p:nvPr/>
        </p:nvSpPr>
        <p:spPr>
          <a:xfrm>
            <a:off x="849351" y="4772891"/>
            <a:ext cx="1953731" cy="1271484"/>
          </a:xfrm>
          <a:prstGeom prst="roundRect">
            <a:avLst>
              <a:gd name="adj" fmla="val 7002"/>
            </a:avLst>
          </a:prstGeom>
          <a:solidFill>
            <a:srgbClr val="C00000"/>
          </a:solidFill>
          <a:ln>
            <a:noFill/>
          </a:ln>
          <a:effectLst>
            <a:outerShdw blurRad="381000" dist="1270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00" dirty="0">
              <a:solidFill>
                <a:schemeClr val="bg1"/>
              </a:solidFill>
              <a:latin typeface="阿里巴巴普惠体" panose="00020600040101010101" pitchFamily="18" charset="-122"/>
              <a:ea typeface="阿里巴巴普惠体" panose="00020600040101010101" pitchFamily="18" charset="-122"/>
            </a:endParaRPr>
          </a:p>
        </p:txBody>
      </p:sp>
      <p:sp>
        <p:nvSpPr>
          <p:cNvPr id="42" name="文本框 41"/>
          <p:cNvSpPr txBox="1"/>
          <p:nvPr/>
        </p:nvSpPr>
        <p:spPr>
          <a:xfrm>
            <a:off x="1028110" y="4987800"/>
            <a:ext cx="1569660" cy="369332"/>
          </a:xfrm>
          <a:prstGeom prst="rect">
            <a:avLst/>
          </a:prstGeom>
          <a:noFill/>
        </p:spPr>
        <p:txBody>
          <a:bodyPr wrap="none" rtlCol="0">
            <a:spAutoFit/>
          </a:bodyPr>
          <a:lstStyle/>
          <a:p>
            <a:r>
              <a:rPr lang="zh-CN" altLang="en-US" b="1" dirty="0">
                <a:solidFill>
                  <a:schemeClr val="bg1"/>
                </a:solidFill>
                <a:latin typeface="阿里巴巴普惠体" panose="00020600040101010101" pitchFamily="18" charset="-122"/>
                <a:ea typeface="阿里巴巴普惠体" panose="00020600040101010101" pitchFamily="18" charset="-122"/>
              </a:rPr>
              <a:t>中央纪委委员</a:t>
            </a:r>
            <a:endParaRPr lang="zh-CN" altLang="en-US" b="1" dirty="0">
              <a:solidFill>
                <a:schemeClr val="bg1"/>
              </a:solidFill>
              <a:latin typeface="阿里巴巴普惠体" panose="00020600040101010101" pitchFamily="18" charset="-122"/>
              <a:ea typeface="阿里巴巴普惠体" panose="00020600040101010101" pitchFamily="18" charset="-122"/>
            </a:endParaRPr>
          </a:p>
        </p:txBody>
      </p:sp>
      <p:sp>
        <p:nvSpPr>
          <p:cNvPr id="43" name="文本框 42"/>
          <p:cNvSpPr txBox="1"/>
          <p:nvPr/>
        </p:nvSpPr>
        <p:spPr>
          <a:xfrm>
            <a:off x="1146574" y="5290130"/>
            <a:ext cx="13356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dirty="0">
                <a:solidFill>
                  <a:schemeClr val="bg1"/>
                </a:solidFill>
                <a:latin typeface="阿里巴巴普惠体" panose="00020600040101010101" pitchFamily="18" charset="-122"/>
                <a:ea typeface="阿里巴巴普惠体" panose="00020600040101010101" pitchFamily="18" charset="-122"/>
              </a:rPr>
              <a:t>133</a:t>
            </a:r>
            <a:r>
              <a:rPr lang="zh-CN" altLang="en-US" dirty="0">
                <a:solidFill>
                  <a:schemeClr val="bg1"/>
                </a:solidFill>
                <a:latin typeface="阿里巴巴普惠体" panose="00020600040101010101" pitchFamily="18" charset="-122"/>
                <a:ea typeface="阿里巴巴普惠体" panose="00020600040101010101" pitchFamily="18" charset="-122"/>
              </a:rPr>
              <a:t>人</a:t>
            </a:r>
            <a:endParaRPr lang="zh-CN" altLang="en-US" dirty="0">
              <a:solidFill>
                <a:schemeClr val="bg1"/>
              </a:solidFill>
              <a:latin typeface="阿里巴巴普惠体" panose="00020600040101010101" pitchFamily="18" charset="-122"/>
              <a:ea typeface="阿里巴巴普惠体" panose="00020600040101010101" pitchFamily="18" charset="-122"/>
            </a:endParaRPr>
          </a:p>
        </p:txBody>
      </p:sp>
      <p:sp>
        <p:nvSpPr>
          <p:cNvPr id="44" name="文本框 43"/>
          <p:cNvSpPr txBox="1"/>
          <p:nvPr/>
        </p:nvSpPr>
        <p:spPr>
          <a:xfrm>
            <a:off x="4199649" y="4987800"/>
            <a:ext cx="646331" cy="369332"/>
          </a:xfrm>
          <a:prstGeom prst="rect">
            <a:avLst/>
          </a:prstGeom>
          <a:noFill/>
        </p:spPr>
        <p:txBody>
          <a:bodyPr wrap="none" rtlCol="0">
            <a:spAutoFit/>
          </a:bodyPr>
          <a:lstStyle/>
          <a:p>
            <a:r>
              <a:rPr lang="zh-CN" altLang="en-US" b="1" dirty="0">
                <a:solidFill>
                  <a:schemeClr val="bg1"/>
                </a:solidFill>
                <a:latin typeface="阿里巴巴普惠体" panose="00020600040101010101" pitchFamily="18" charset="-122"/>
                <a:ea typeface="阿里巴巴普惠体" panose="00020600040101010101" pitchFamily="18" charset="-122"/>
              </a:rPr>
              <a:t>列席</a:t>
            </a:r>
            <a:endParaRPr lang="zh-CN" altLang="en-US" b="1" dirty="0">
              <a:solidFill>
                <a:schemeClr val="bg1"/>
              </a:solidFill>
              <a:latin typeface="阿里巴巴普惠体" panose="00020600040101010101" pitchFamily="18" charset="-122"/>
              <a:ea typeface="阿里巴巴普惠体" panose="00020600040101010101" pitchFamily="18" charset="-122"/>
            </a:endParaRPr>
          </a:p>
        </p:txBody>
      </p:sp>
      <p:sp>
        <p:nvSpPr>
          <p:cNvPr id="45" name="文本框 44"/>
          <p:cNvSpPr txBox="1"/>
          <p:nvPr/>
        </p:nvSpPr>
        <p:spPr>
          <a:xfrm>
            <a:off x="4000907" y="5290130"/>
            <a:ext cx="13356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dirty="0">
                <a:solidFill>
                  <a:schemeClr val="bg1"/>
                </a:solidFill>
                <a:latin typeface="阿里巴巴普惠体" panose="00020600040101010101" pitchFamily="18" charset="-122"/>
                <a:ea typeface="阿里巴巴普惠体" panose="00020600040101010101" pitchFamily="18" charset="-122"/>
              </a:rPr>
              <a:t>253</a:t>
            </a:r>
            <a:r>
              <a:rPr lang="zh-CN" altLang="en-US" dirty="0">
                <a:solidFill>
                  <a:schemeClr val="bg1"/>
                </a:solidFill>
                <a:latin typeface="阿里巴巴普惠体" panose="00020600040101010101" pitchFamily="18" charset="-122"/>
                <a:ea typeface="阿里巴巴普惠体" panose="00020600040101010101" pitchFamily="18" charset="-122"/>
              </a:rPr>
              <a:t>人</a:t>
            </a:r>
            <a:endParaRPr lang="zh-CN" altLang="en-US" dirty="0">
              <a:solidFill>
                <a:schemeClr val="bg1"/>
              </a:solidFill>
              <a:latin typeface="阿里巴巴普惠体" panose="00020600040101010101" pitchFamily="18" charset="-122"/>
              <a:ea typeface="阿里巴巴普惠体" panose="00020600040101010101" pitchFamily="18" charset="-122"/>
            </a:endParaRPr>
          </a:p>
        </p:txBody>
      </p:sp>
      <p:sp>
        <p:nvSpPr>
          <p:cNvPr id="46" name="加号 45"/>
          <p:cNvSpPr/>
          <p:nvPr/>
        </p:nvSpPr>
        <p:spPr>
          <a:xfrm>
            <a:off x="2910483" y="5065733"/>
            <a:ext cx="685800" cy="685800"/>
          </a:xfrm>
          <a:prstGeom prst="mathPlus">
            <a:avLst>
              <a:gd name="adj1" fmla="val 13996"/>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latin typeface="阿里巴巴普惠体" panose="00020600040101010101" pitchFamily="18" charset="-122"/>
              <a:ea typeface="阿里巴巴普惠体" panose="00020600040101010101" pitchFamily="18" charset="-122"/>
            </a:endParaRPr>
          </a:p>
        </p:txBody>
      </p:sp>
      <p:sp>
        <p:nvSpPr>
          <p:cNvPr id="47" name="Rectangle 2"/>
          <p:cNvSpPr/>
          <p:nvPr/>
        </p:nvSpPr>
        <p:spPr>
          <a:xfrm>
            <a:off x="6242546" y="4496142"/>
            <a:ext cx="5113606" cy="646331"/>
          </a:xfrm>
          <a:prstGeom prst="rect">
            <a:avLst/>
          </a:prstGeom>
        </p:spPr>
        <p:txBody>
          <a:bodyPr wrap="square">
            <a:spAutoFit/>
          </a:bodyPr>
          <a:lstStyle/>
          <a:p>
            <a:pPr lvl="0" defTabSz="914400">
              <a:defRPr/>
            </a:pPr>
            <a:r>
              <a:rPr lang="zh-CN" altLang="en-US" b="1" dirty="0">
                <a:solidFill>
                  <a:srgbClr val="C00000"/>
                </a:solidFill>
                <a:latin typeface="阿里巴巴普惠体" panose="00020600040101010101" pitchFamily="18" charset="-122"/>
                <a:ea typeface="阿里巴巴普惠体" panose="00020600040101010101" pitchFamily="18" charset="-122"/>
              </a:rPr>
              <a:t>中共中央总书记、国家主席、中央军委主席习近平出席全会并发表重要讲话</a:t>
            </a:r>
            <a:endParaRPr kumimoji="0" lang="zh-CN" altLang="en-US" sz="1400" b="1" i="0" u="none" strike="noStrike" kern="1200" cap="none" spc="0" normalizeH="0" baseline="0" noProof="0" dirty="0">
              <a:ln>
                <a:noFill/>
              </a:ln>
              <a:solidFill>
                <a:srgbClr val="C00000"/>
              </a:solidFill>
              <a:effectLst/>
              <a:uLnTx/>
              <a:uFillTx/>
              <a:latin typeface="阿里巴巴普惠体" panose="00020600040101010101" pitchFamily="18" charset="-122"/>
              <a:ea typeface="阿里巴巴普惠体" panose="00020600040101010101" pitchFamily="18" charset="-122"/>
              <a:cs typeface="+mn-cs"/>
            </a:endParaRPr>
          </a:p>
        </p:txBody>
      </p:sp>
      <p:sp>
        <p:nvSpPr>
          <p:cNvPr id="48" name="Rectangle 2"/>
          <p:cNvSpPr/>
          <p:nvPr/>
        </p:nvSpPr>
        <p:spPr>
          <a:xfrm>
            <a:off x="6242546" y="5305711"/>
            <a:ext cx="5113606" cy="625171"/>
          </a:xfrm>
          <a:prstGeom prst="rect">
            <a:avLst/>
          </a:prstGeom>
        </p:spPr>
        <p:txBody>
          <a:bodyPr wrap="square">
            <a:spAutoFit/>
          </a:bodyPr>
          <a:lstStyle/>
          <a:p>
            <a:pPr indent="467995" algn="just" fontAlgn="base">
              <a:lnSpc>
                <a:spcPct val="130000"/>
              </a:lnSpc>
              <a:spcBef>
                <a:spcPct val="0"/>
              </a:spcBef>
              <a:spcAft>
                <a:spcPct val="0"/>
              </a:spcAft>
              <a:defRPr/>
            </a:pPr>
            <a:r>
              <a:rPr lang="zh-CN" altLang="en-US" sz="1400" kern="0" dirty="0">
                <a:latin typeface="+mn-ea"/>
              </a:rPr>
              <a:t>李克强、栗战书、汪洋、王沪宁、赵乐际、韩正等党和国家领导人出席会议</a:t>
            </a:r>
            <a:endParaRPr lang="zh-CN" altLang="en-US" sz="1400" kern="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 presetClass="entr" presetSubtype="2" fill="hold" grpId="0" nodeType="withEffect" p14:presetBounceEnd="3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32000">
                                          <p:cBhvr additive="base">
                                            <p:cTn id="11" dur="500" fill="hold"/>
                                            <p:tgtEl>
                                              <p:spTgt spid="11"/>
                                            </p:tgtEl>
                                            <p:attrNameLst>
                                              <p:attrName>ppt_x</p:attrName>
                                            </p:attrNameLst>
                                          </p:cBhvr>
                                          <p:tavLst>
                                            <p:tav tm="0">
                                              <p:val>
                                                <p:strVal val="1+#ppt_w/2"/>
                                              </p:val>
                                            </p:tav>
                                            <p:tav tm="100000">
                                              <p:val>
                                                <p:strVal val="#ppt_x"/>
                                              </p:val>
                                            </p:tav>
                                          </p:tavLst>
                                        </p:anim>
                                        <p:anim calcmode="lin" valueType="num" p14:bounceEnd="32000">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23" presetClass="entr" presetSubtype="16"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childTnLst>
                                    </p:cTn>
                                  </p:par>
                                  <p:par>
                                    <p:cTn id="27" presetID="53" presetClass="entr" presetSubtype="16" fill="hold" grpId="0" nodeType="withEffect">
                                      <p:stCondLst>
                                        <p:cond delay="10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23" presetClass="entr" presetSubtype="16" fill="hold"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2000"/>
                                </p:stCondLst>
                                <p:childTnLst>
                                  <p:par>
                                    <p:cTn id="46" presetID="2" presetClass="entr" presetSubtype="1"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fill="hold"/>
                                            <p:tgtEl>
                                              <p:spTgt spid="28"/>
                                            </p:tgtEl>
                                            <p:attrNameLst>
                                              <p:attrName>ppt_x</p:attrName>
                                            </p:attrNameLst>
                                          </p:cBhvr>
                                          <p:tavLst>
                                            <p:tav tm="0">
                                              <p:val>
                                                <p:strVal val="#ppt_x"/>
                                              </p:val>
                                            </p:tav>
                                            <p:tav tm="100000">
                                              <p:val>
                                                <p:strVal val="#ppt_x"/>
                                              </p:val>
                                            </p:tav>
                                          </p:tavLst>
                                        </p:anim>
                                        <p:anim calcmode="lin" valueType="num">
                                          <p:cBhvr additive="base">
                                            <p:cTn id="49" dur="300" fill="hold"/>
                                            <p:tgtEl>
                                              <p:spTgt spid="28"/>
                                            </p:tgtEl>
                                            <p:attrNameLst>
                                              <p:attrName>ppt_y</p:attrName>
                                            </p:attrNameLst>
                                          </p:cBhvr>
                                          <p:tavLst>
                                            <p:tav tm="0">
                                              <p:val>
                                                <p:strVal val="0-#ppt_h/2"/>
                                              </p:val>
                                            </p:tav>
                                            <p:tav tm="100000">
                                              <p:val>
                                                <p:strVal val="#ppt_y"/>
                                              </p:val>
                                            </p:tav>
                                          </p:tavLst>
                                        </p:anim>
                                      </p:childTnLst>
                                    </p:cTn>
                                  </p:par>
                                </p:childTnLst>
                              </p:cTn>
                            </p:par>
                            <p:par>
                              <p:cTn id="50" fill="hold">
                                <p:stCondLst>
                                  <p:cond delay="2500"/>
                                </p:stCondLst>
                                <p:childTnLst>
                                  <p:par>
                                    <p:cTn id="51" presetID="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300" fill="hold"/>
                                            <p:tgtEl>
                                              <p:spTgt spid="31"/>
                                            </p:tgtEl>
                                            <p:attrNameLst>
                                              <p:attrName>ppt_x</p:attrName>
                                            </p:attrNameLst>
                                          </p:cBhvr>
                                          <p:tavLst>
                                            <p:tav tm="0">
                                              <p:val>
                                                <p:strVal val="#ppt_x"/>
                                              </p:val>
                                            </p:tav>
                                            <p:tav tm="100000">
                                              <p:val>
                                                <p:strVal val="#ppt_x"/>
                                              </p:val>
                                            </p:tav>
                                          </p:tavLst>
                                        </p:anim>
                                        <p:anim calcmode="lin" valueType="num">
                                          <p:cBhvr additive="base">
                                            <p:cTn id="54" dur="300" fill="hold"/>
                                            <p:tgtEl>
                                              <p:spTgt spid="31"/>
                                            </p:tgtEl>
                                            <p:attrNameLst>
                                              <p:attrName>ppt_y</p:attrName>
                                            </p:attrNameLst>
                                          </p:cBhvr>
                                          <p:tavLst>
                                            <p:tav tm="0">
                                              <p:val>
                                                <p:strVal val="0-#ppt_h/2"/>
                                              </p:val>
                                            </p:tav>
                                            <p:tav tm="100000">
                                              <p:val>
                                                <p:strVal val="#ppt_y"/>
                                              </p:val>
                                            </p:tav>
                                          </p:tavLst>
                                        </p:anim>
                                      </p:childTnLst>
                                    </p:cTn>
                                  </p:par>
                                </p:childTnLst>
                              </p:cTn>
                            </p:par>
                            <p:par>
                              <p:cTn id="55" fill="hold">
                                <p:stCondLst>
                                  <p:cond delay="3000"/>
                                </p:stCondLst>
                                <p:childTnLst>
                                  <p:par>
                                    <p:cTn id="56" presetID="2" presetClass="entr" presetSubtype="1"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300" fill="hold"/>
                                            <p:tgtEl>
                                              <p:spTgt spid="34"/>
                                            </p:tgtEl>
                                            <p:attrNameLst>
                                              <p:attrName>ppt_x</p:attrName>
                                            </p:attrNameLst>
                                          </p:cBhvr>
                                          <p:tavLst>
                                            <p:tav tm="0">
                                              <p:val>
                                                <p:strVal val="#ppt_x"/>
                                              </p:val>
                                            </p:tav>
                                            <p:tav tm="100000">
                                              <p:val>
                                                <p:strVal val="#ppt_x"/>
                                              </p:val>
                                            </p:tav>
                                          </p:tavLst>
                                        </p:anim>
                                        <p:anim calcmode="lin" valueType="num">
                                          <p:cBhvr additive="base">
                                            <p:cTn id="59" dur="300" fill="hold"/>
                                            <p:tgtEl>
                                              <p:spTgt spid="34"/>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 presetClass="entr" presetSubtype="1"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300" fill="hold"/>
                                            <p:tgtEl>
                                              <p:spTgt spid="37"/>
                                            </p:tgtEl>
                                            <p:attrNameLst>
                                              <p:attrName>ppt_x</p:attrName>
                                            </p:attrNameLst>
                                          </p:cBhvr>
                                          <p:tavLst>
                                            <p:tav tm="0">
                                              <p:val>
                                                <p:strVal val="#ppt_x"/>
                                              </p:val>
                                            </p:tav>
                                            <p:tav tm="100000">
                                              <p:val>
                                                <p:strVal val="#ppt_x"/>
                                              </p:val>
                                            </p:tav>
                                          </p:tavLst>
                                        </p:anim>
                                        <p:anim calcmode="lin" valueType="num">
                                          <p:cBhvr additive="base">
                                            <p:cTn id="64" dur="300" fill="hold"/>
                                            <p:tgtEl>
                                              <p:spTgt spid="37"/>
                                            </p:tgtEl>
                                            <p:attrNameLst>
                                              <p:attrName>ppt_y</p:attrName>
                                            </p:attrNameLst>
                                          </p:cBhvr>
                                          <p:tavLst>
                                            <p:tav tm="0">
                                              <p:val>
                                                <p:strVal val="0-#ppt_h/2"/>
                                              </p:val>
                                            </p:tav>
                                            <p:tav tm="100000">
                                              <p:val>
                                                <p:strVal val="#ppt_y"/>
                                              </p:val>
                                            </p:tav>
                                          </p:tavLst>
                                        </p:anim>
                                      </p:childTnLst>
                                    </p:cTn>
                                  </p:par>
                                </p:childTnLst>
                              </p:cTn>
                            </p:par>
                            <p:par>
                              <p:cTn id="65" fill="hold">
                                <p:stCondLst>
                                  <p:cond delay="4000"/>
                                </p:stCondLst>
                                <p:childTnLst>
                                  <p:par>
                                    <p:cTn id="66" presetID="22" presetClass="entr" presetSubtype="4"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4500"/>
                                </p:stCondLst>
                                <p:childTnLst>
                                  <p:par>
                                    <p:cTn id="70" presetID="53" presetClass="entr" presetSubtype="16"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5000"/>
                                </p:stCondLst>
                                <p:childTnLst>
                                  <p:par>
                                    <p:cTn id="76" presetID="16" presetClass="entr" presetSubtype="21"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arn(inVertical)">
                                          <p:cBhvr>
                                            <p:cTn id="78" dur="500"/>
                                            <p:tgtEl>
                                              <p:spTgt spid="43"/>
                                            </p:tgtEl>
                                          </p:cBhvr>
                                        </p:animEffect>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000"/>
                                </p:stCondLst>
                                <p:childTnLst>
                                  <p:par>
                                    <p:cTn id="84" presetID="22" presetClass="entr" presetSubtype="4"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down)">
                                          <p:cBhvr>
                                            <p:cTn id="86" dur="500"/>
                                            <p:tgtEl>
                                              <p:spTgt spid="40"/>
                                            </p:tgtEl>
                                          </p:cBhvr>
                                        </p:animEffect>
                                      </p:childTnLst>
                                    </p:cTn>
                                  </p:par>
                                </p:childTnLst>
                              </p:cTn>
                            </p:par>
                            <p:par>
                              <p:cTn id="87" fill="hold">
                                <p:stCondLst>
                                  <p:cond delay="6500"/>
                                </p:stCondLst>
                                <p:childTnLst>
                                  <p:par>
                                    <p:cTn id="88" presetID="53" presetClass="entr" presetSubtype="16"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Effect transition="in" filter="fade">
                                          <p:cBhvr>
                                            <p:cTn id="92" dur="500"/>
                                            <p:tgtEl>
                                              <p:spTgt spid="44"/>
                                            </p:tgtEl>
                                          </p:cBhvr>
                                        </p:animEffect>
                                      </p:childTnLst>
                                    </p:cTn>
                                  </p:par>
                                </p:childTnLst>
                              </p:cTn>
                            </p:par>
                            <p:par>
                              <p:cTn id="93" fill="hold">
                                <p:stCondLst>
                                  <p:cond delay="7000"/>
                                </p:stCondLst>
                                <p:childTnLst>
                                  <p:par>
                                    <p:cTn id="94" presetID="16" presetClass="entr" presetSubtype="21"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barn(inVertical)">
                                          <p:cBhvr>
                                            <p:cTn id="96" dur="500"/>
                                            <p:tgtEl>
                                              <p:spTgt spid="45"/>
                                            </p:tgtEl>
                                          </p:cBhvr>
                                        </p:animEffect>
                                      </p:childTnLst>
                                    </p:cTn>
                                  </p:par>
                                </p:childTnLst>
                              </p:cTn>
                            </p:par>
                            <p:par>
                              <p:cTn id="97" fill="hold">
                                <p:stCondLst>
                                  <p:cond delay="7500"/>
                                </p:stCondLst>
                                <p:childTnLst>
                                  <p:par>
                                    <p:cTn id="98" presetID="22" presetClass="entr" presetSubtype="8"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500"/>
                                            <p:tgtEl>
                                              <p:spTgt spid="47"/>
                                            </p:tgtEl>
                                          </p:cBhvr>
                                        </p:animEffect>
                                      </p:childTnLst>
                                    </p:cTn>
                                  </p:par>
                                </p:childTnLst>
                              </p:cTn>
                            </p:par>
                            <p:par>
                              <p:cTn id="101" fill="hold">
                                <p:stCondLst>
                                  <p:cond delay="8000"/>
                                </p:stCondLst>
                                <p:childTnLst>
                                  <p:par>
                                    <p:cTn id="102" presetID="22" presetClass="entr" presetSubtype="8" fill="hold" grpId="0" nodeType="after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6" grpId="0" animBg="1"/>
          <p:bldP spid="40" grpId="0" animBg="1"/>
          <p:bldP spid="41" grpId="0" animBg="1"/>
          <p:bldP spid="42" grpId="0"/>
          <p:bldP spid="43" grpId="0"/>
          <p:bldP spid="44" grpId="0"/>
          <p:bldP spid="45" grpId="0"/>
          <p:bldP spid="46" grpId="0" animBg="1"/>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23" presetClass="entr" presetSubtype="16"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childTnLst>
                                    </p:cTn>
                                  </p:par>
                                  <p:par>
                                    <p:cTn id="27" presetID="53" presetClass="entr" presetSubtype="16" fill="hold" grpId="0" nodeType="withEffect">
                                      <p:stCondLst>
                                        <p:cond delay="10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23" presetClass="entr" presetSubtype="16" fill="hold"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2000"/>
                                </p:stCondLst>
                                <p:childTnLst>
                                  <p:par>
                                    <p:cTn id="46" presetID="2" presetClass="entr" presetSubtype="1"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fill="hold"/>
                                            <p:tgtEl>
                                              <p:spTgt spid="28"/>
                                            </p:tgtEl>
                                            <p:attrNameLst>
                                              <p:attrName>ppt_x</p:attrName>
                                            </p:attrNameLst>
                                          </p:cBhvr>
                                          <p:tavLst>
                                            <p:tav tm="0">
                                              <p:val>
                                                <p:strVal val="#ppt_x"/>
                                              </p:val>
                                            </p:tav>
                                            <p:tav tm="100000">
                                              <p:val>
                                                <p:strVal val="#ppt_x"/>
                                              </p:val>
                                            </p:tav>
                                          </p:tavLst>
                                        </p:anim>
                                        <p:anim calcmode="lin" valueType="num">
                                          <p:cBhvr additive="base">
                                            <p:cTn id="49" dur="300" fill="hold"/>
                                            <p:tgtEl>
                                              <p:spTgt spid="28"/>
                                            </p:tgtEl>
                                            <p:attrNameLst>
                                              <p:attrName>ppt_y</p:attrName>
                                            </p:attrNameLst>
                                          </p:cBhvr>
                                          <p:tavLst>
                                            <p:tav tm="0">
                                              <p:val>
                                                <p:strVal val="0-#ppt_h/2"/>
                                              </p:val>
                                            </p:tav>
                                            <p:tav tm="100000">
                                              <p:val>
                                                <p:strVal val="#ppt_y"/>
                                              </p:val>
                                            </p:tav>
                                          </p:tavLst>
                                        </p:anim>
                                      </p:childTnLst>
                                    </p:cTn>
                                  </p:par>
                                </p:childTnLst>
                              </p:cTn>
                            </p:par>
                            <p:par>
                              <p:cTn id="50" fill="hold">
                                <p:stCondLst>
                                  <p:cond delay="2500"/>
                                </p:stCondLst>
                                <p:childTnLst>
                                  <p:par>
                                    <p:cTn id="51" presetID="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300" fill="hold"/>
                                            <p:tgtEl>
                                              <p:spTgt spid="31"/>
                                            </p:tgtEl>
                                            <p:attrNameLst>
                                              <p:attrName>ppt_x</p:attrName>
                                            </p:attrNameLst>
                                          </p:cBhvr>
                                          <p:tavLst>
                                            <p:tav tm="0">
                                              <p:val>
                                                <p:strVal val="#ppt_x"/>
                                              </p:val>
                                            </p:tav>
                                            <p:tav tm="100000">
                                              <p:val>
                                                <p:strVal val="#ppt_x"/>
                                              </p:val>
                                            </p:tav>
                                          </p:tavLst>
                                        </p:anim>
                                        <p:anim calcmode="lin" valueType="num">
                                          <p:cBhvr additive="base">
                                            <p:cTn id="54" dur="300" fill="hold"/>
                                            <p:tgtEl>
                                              <p:spTgt spid="31"/>
                                            </p:tgtEl>
                                            <p:attrNameLst>
                                              <p:attrName>ppt_y</p:attrName>
                                            </p:attrNameLst>
                                          </p:cBhvr>
                                          <p:tavLst>
                                            <p:tav tm="0">
                                              <p:val>
                                                <p:strVal val="0-#ppt_h/2"/>
                                              </p:val>
                                            </p:tav>
                                            <p:tav tm="100000">
                                              <p:val>
                                                <p:strVal val="#ppt_y"/>
                                              </p:val>
                                            </p:tav>
                                          </p:tavLst>
                                        </p:anim>
                                      </p:childTnLst>
                                    </p:cTn>
                                  </p:par>
                                </p:childTnLst>
                              </p:cTn>
                            </p:par>
                            <p:par>
                              <p:cTn id="55" fill="hold">
                                <p:stCondLst>
                                  <p:cond delay="3000"/>
                                </p:stCondLst>
                                <p:childTnLst>
                                  <p:par>
                                    <p:cTn id="56" presetID="2" presetClass="entr" presetSubtype="1"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300" fill="hold"/>
                                            <p:tgtEl>
                                              <p:spTgt spid="34"/>
                                            </p:tgtEl>
                                            <p:attrNameLst>
                                              <p:attrName>ppt_x</p:attrName>
                                            </p:attrNameLst>
                                          </p:cBhvr>
                                          <p:tavLst>
                                            <p:tav tm="0">
                                              <p:val>
                                                <p:strVal val="#ppt_x"/>
                                              </p:val>
                                            </p:tav>
                                            <p:tav tm="100000">
                                              <p:val>
                                                <p:strVal val="#ppt_x"/>
                                              </p:val>
                                            </p:tav>
                                          </p:tavLst>
                                        </p:anim>
                                        <p:anim calcmode="lin" valueType="num">
                                          <p:cBhvr additive="base">
                                            <p:cTn id="59" dur="300" fill="hold"/>
                                            <p:tgtEl>
                                              <p:spTgt spid="34"/>
                                            </p:tgtEl>
                                            <p:attrNameLst>
                                              <p:attrName>ppt_y</p:attrName>
                                            </p:attrNameLst>
                                          </p:cBhvr>
                                          <p:tavLst>
                                            <p:tav tm="0">
                                              <p:val>
                                                <p:strVal val="0-#ppt_h/2"/>
                                              </p:val>
                                            </p:tav>
                                            <p:tav tm="100000">
                                              <p:val>
                                                <p:strVal val="#ppt_y"/>
                                              </p:val>
                                            </p:tav>
                                          </p:tavLst>
                                        </p:anim>
                                      </p:childTnLst>
                                    </p:cTn>
                                  </p:par>
                                </p:childTnLst>
                              </p:cTn>
                            </p:par>
                            <p:par>
                              <p:cTn id="60" fill="hold">
                                <p:stCondLst>
                                  <p:cond delay="3500"/>
                                </p:stCondLst>
                                <p:childTnLst>
                                  <p:par>
                                    <p:cTn id="61" presetID="2" presetClass="entr" presetSubtype="1"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300" fill="hold"/>
                                            <p:tgtEl>
                                              <p:spTgt spid="37"/>
                                            </p:tgtEl>
                                            <p:attrNameLst>
                                              <p:attrName>ppt_x</p:attrName>
                                            </p:attrNameLst>
                                          </p:cBhvr>
                                          <p:tavLst>
                                            <p:tav tm="0">
                                              <p:val>
                                                <p:strVal val="#ppt_x"/>
                                              </p:val>
                                            </p:tav>
                                            <p:tav tm="100000">
                                              <p:val>
                                                <p:strVal val="#ppt_x"/>
                                              </p:val>
                                            </p:tav>
                                          </p:tavLst>
                                        </p:anim>
                                        <p:anim calcmode="lin" valueType="num">
                                          <p:cBhvr additive="base">
                                            <p:cTn id="64" dur="300" fill="hold"/>
                                            <p:tgtEl>
                                              <p:spTgt spid="37"/>
                                            </p:tgtEl>
                                            <p:attrNameLst>
                                              <p:attrName>ppt_y</p:attrName>
                                            </p:attrNameLst>
                                          </p:cBhvr>
                                          <p:tavLst>
                                            <p:tav tm="0">
                                              <p:val>
                                                <p:strVal val="0-#ppt_h/2"/>
                                              </p:val>
                                            </p:tav>
                                            <p:tav tm="100000">
                                              <p:val>
                                                <p:strVal val="#ppt_y"/>
                                              </p:val>
                                            </p:tav>
                                          </p:tavLst>
                                        </p:anim>
                                      </p:childTnLst>
                                    </p:cTn>
                                  </p:par>
                                </p:childTnLst>
                              </p:cTn>
                            </p:par>
                            <p:par>
                              <p:cTn id="65" fill="hold">
                                <p:stCondLst>
                                  <p:cond delay="4000"/>
                                </p:stCondLst>
                                <p:childTnLst>
                                  <p:par>
                                    <p:cTn id="66" presetID="22" presetClass="entr" presetSubtype="4"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4500"/>
                                </p:stCondLst>
                                <p:childTnLst>
                                  <p:par>
                                    <p:cTn id="70" presetID="53" presetClass="entr" presetSubtype="16"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5000"/>
                                </p:stCondLst>
                                <p:childTnLst>
                                  <p:par>
                                    <p:cTn id="76" presetID="16" presetClass="entr" presetSubtype="21"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barn(inVertical)">
                                          <p:cBhvr>
                                            <p:cTn id="78" dur="500"/>
                                            <p:tgtEl>
                                              <p:spTgt spid="43"/>
                                            </p:tgtEl>
                                          </p:cBhvr>
                                        </p:animEffect>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000"/>
                                </p:stCondLst>
                                <p:childTnLst>
                                  <p:par>
                                    <p:cTn id="84" presetID="22" presetClass="entr" presetSubtype="4"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down)">
                                          <p:cBhvr>
                                            <p:cTn id="86" dur="500"/>
                                            <p:tgtEl>
                                              <p:spTgt spid="40"/>
                                            </p:tgtEl>
                                          </p:cBhvr>
                                        </p:animEffect>
                                      </p:childTnLst>
                                    </p:cTn>
                                  </p:par>
                                </p:childTnLst>
                              </p:cTn>
                            </p:par>
                            <p:par>
                              <p:cTn id="87" fill="hold">
                                <p:stCondLst>
                                  <p:cond delay="6500"/>
                                </p:stCondLst>
                                <p:childTnLst>
                                  <p:par>
                                    <p:cTn id="88" presetID="53" presetClass="entr" presetSubtype="16"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Effect transition="in" filter="fade">
                                          <p:cBhvr>
                                            <p:cTn id="92" dur="500"/>
                                            <p:tgtEl>
                                              <p:spTgt spid="44"/>
                                            </p:tgtEl>
                                          </p:cBhvr>
                                        </p:animEffect>
                                      </p:childTnLst>
                                    </p:cTn>
                                  </p:par>
                                </p:childTnLst>
                              </p:cTn>
                            </p:par>
                            <p:par>
                              <p:cTn id="93" fill="hold">
                                <p:stCondLst>
                                  <p:cond delay="7000"/>
                                </p:stCondLst>
                                <p:childTnLst>
                                  <p:par>
                                    <p:cTn id="94" presetID="16" presetClass="entr" presetSubtype="21"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barn(inVertical)">
                                          <p:cBhvr>
                                            <p:cTn id="96" dur="500"/>
                                            <p:tgtEl>
                                              <p:spTgt spid="45"/>
                                            </p:tgtEl>
                                          </p:cBhvr>
                                        </p:animEffect>
                                      </p:childTnLst>
                                    </p:cTn>
                                  </p:par>
                                </p:childTnLst>
                              </p:cTn>
                            </p:par>
                            <p:par>
                              <p:cTn id="97" fill="hold">
                                <p:stCondLst>
                                  <p:cond delay="7500"/>
                                </p:stCondLst>
                                <p:childTnLst>
                                  <p:par>
                                    <p:cTn id="98" presetID="22" presetClass="entr" presetSubtype="8"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500"/>
                                            <p:tgtEl>
                                              <p:spTgt spid="47"/>
                                            </p:tgtEl>
                                          </p:cBhvr>
                                        </p:animEffect>
                                      </p:childTnLst>
                                    </p:cTn>
                                  </p:par>
                                </p:childTnLst>
                              </p:cTn>
                            </p:par>
                            <p:par>
                              <p:cTn id="101" fill="hold">
                                <p:stCondLst>
                                  <p:cond delay="8000"/>
                                </p:stCondLst>
                                <p:childTnLst>
                                  <p:par>
                                    <p:cTn id="102" presetID="22" presetClass="entr" presetSubtype="8" fill="hold" grpId="0" nodeType="after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6" grpId="0" animBg="1"/>
          <p:bldP spid="40" grpId="0" animBg="1"/>
          <p:bldP spid="41" grpId="0" animBg="1"/>
          <p:bldP spid="42" grpId="0"/>
          <p:bldP spid="43" grpId="0"/>
          <p:bldP spid="44" grpId="0"/>
          <p:bldP spid="45" grpId="0"/>
          <p:bldP spid="46" grpId="0" animBg="1"/>
          <p:bldP spid="47" grpId="0"/>
          <p:bldP spid="4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1091155" y="1891398"/>
            <a:ext cx="595056" cy="554532"/>
            <a:chOff x="-718574" y="2471579"/>
            <a:chExt cx="327978" cy="1500631"/>
          </a:xfrm>
        </p:grpSpPr>
        <p:sp>
          <p:nvSpPr>
            <p:cNvPr id="81" name="Rectangle 11"/>
            <p:cNvSpPr>
              <a:spLocks noChangeArrowheads="1"/>
            </p:cNvSpPr>
            <p:nvPr/>
          </p:nvSpPr>
          <p:spPr bwMode="auto">
            <a:xfrm>
              <a:off x="-718574" y="2471579"/>
              <a:ext cx="327978" cy="1492804"/>
            </a:xfrm>
            <a:prstGeom prst="rect">
              <a:avLst/>
            </a:prstGeom>
            <a:solidFill>
              <a:srgbClr val="C00000"/>
            </a:solidFill>
            <a:ln w="28575">
              <a:gradFill>
                <a:gsLst>
                  <a:gs pos="100000">
                    <a:srgbClr val="FFFFFF"/>
                  </a:gs>
                  <a:gs pos="0">
                    <a:srgbClr val="FFFFFF">
                      <a:lumMod val="85000"/>
                    </a:srgbClr>
                  </a:gs>
                </a:gsLst>
                <a:lin ang="5400000" scaled="0"/>
              </a:gra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000" b="0" i="0" u="none" strike="noStrike" kern="0" cap="none" spc="0" normalizeH="0" baseline="0" noProof="0">
                <a:ln>
                  <a:noFill/>
                </a:ln>
                <a:solidFill>
                  <a:prstClr val="black"/>
                </a:solidFill>
                <a:effectLst/>
                <a:uLnTx/>
                <a:uFillTx/>
                <a:latin typeface="字魂59号-创粗黑" panose="00000500000000000000"/>
                <a:cs typeface="+mn-ea"/>
                <a:sym typeface="+mn-lt"/>
              </a:endParaRPr>
            </a:p>
          </p:txBody>
        </p:sp>
        <p:sp>
          <p:nvSpPr>
            <p:cNvPr id="82" name="矩形 38"/>
            <p:cNvSpPr>
              <a:spLocks noChangeArrowheads="1"/>
            </p:cNvSpPr>
            <p:nvPr/>
          </p:nvSpPr>
          <p:spPr bwMode="auto">
            <a:xfrm>
              <a:off x="-704431" y="2556335"/>
              <a:ext cx="299683"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rPr>
                <a:t>审</a:t>
              </a:r>
              <a:endParaRPr kumimoji="0" 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endParaRPr>
            </a:p>
          </p:txBody>
        </p:sp>
      </p:grpSp>
      <p:grpSp>
        <p:nvGrpSpPr>
          <p:cNvPr id="83" name="组合 82"/>
          <p:cNvGrpSpPr/>
          <p:nvPr/>
        </p:nvGrpSpPr>
        <p:grpSpPr>
          <a:xfrm>
            <a:off x="1782789" y="1891397"/>
            <a:ext cx="595056" cy="554532"/>
            <a:chOff x="-718574" y="2471579"/>
            <a:chExt cx="327978" cy="1500631"/>
          </a:xfrm>
        </p:grpSpPr>
        <p:sp>
          <p:nvSpPr>
            <p:cNvPr id="84" name="Rectangle 11"/>
            <p:cNvSpPr>
              <a:spLocks noChangeArrowheads="1"/>
            </p:cNvSpPr>
            <p:nvPr/>
          </p:nvSpPr>
          <p:spPr bwMode="auto">
            <a:xfrm>
              <a:off x="-718574" y="2471579"/>
              <a:ext cx="327978" cy="1492804"/>
            </a:xfrm>
            <a:prstGeom prst="rect">
              <a:avLst/>
            </a:prstGeom>
            <a:solidFill>
              <a:srgbClr val="C00000"/>
            </a:solidFill>
            <a:ln w="28575">
              <a:gradFill>
                <a:gsLst>
                  <a:gs pos="100000">
                    <a:srgbClr val="FFFFFF"/>
                  </a:gs>
                  <a:gs pos="0">
                    <a:srgbClr val="FFFFFF">
                      <a:lumMod val="85000"/>
                    </a:srgbClr>
                  </a:gs>
                </a:gsLst>
                <a:lin ang="5400000" scaled="0"/>
              </a:gra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000" b="0" i="0" u="none" strike="noStrike" kern="0" cap="none" spc="0" normalizeH="0" baseline="0" noProof="0">
                <a:ln>
                  <a:noFill/>
                </a:ln>
                <a:solidFill>
                  <a:prstClr val="black"/>
                </a:solidFill>
                <a:effectLst/>
                <a:uLnTx/>
                <a:uFillTx/>
                <a:latin typeface="字魂59号-创粗黑" panose="00000500000000000000"/>
                <a:cs typeface="+mn-ea"/>
                <a:sym typeface="+mn-lt"/>
              </a:endParaRPr>
            </a:p>
          </p:txBody>
        </p:sp>
        <p:sp>
          <p:nvSpPr>
            <p:cNvPr id="85" name="矩形 84"/>
            <p:cNvSpPr>
              <a:spLocks noChangeArrowheads="1"/>
            </p:cNvSpPr>
            <p:nvPr/>
          </p:nvSpPr>
          <p:spPr bwMode="auto">
            <a:xfrm>
              <a:off x="-704428" y="2556335"/>
              <a:ext cx="299684"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rPr>
                <a:t>议</a:t>
              </a:r>
              <a:endParaRPr kumimoji="0" 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endParaRPr>
            </a:p>
          </p:txBody>
        </p:sp>
      </p:grpSp>
      <p:grpSp>
        <p:nvGrpSpPr>
          <p:cNvPr id="86" name="组合 85"/>
          <p:cNvGrpSpPr/>
          <p:nvPr/>
        </p:nvGrpSpPr>
        <p:grpSpPr>
          <a:xfrm>
            <a:off x="2447107" y="1898379"/>
            <a:ext cx="595056" cy="554532"/>
            <a:chOff x="-718574" y="2471579"/>
            <a:chExt cx="327978" cy="1500631"/>
          </a:xfrm>
        </p:grpSpPr>
        <p:sp>
          <p:nvSpPr>
            <p:cNvPr id="87" name="Rectangle 11"/>
            <p:cNvSpPr>
              <a:spLocks noChangeArrowheads="1"/>
            </p:cNvSpPr>
            <p:nvPr/>
          </p:nvSpPr>
          <p:spPr bwMode="auto">
            <a:xfrm>
              <a:off x="-718574" y="2471579"/>
              <a:ext cx="327978" cy="1492804"/>
            </a:xfrm>
            <a:prstGeom prst="rect">
              <a:avLst/>
            </a:prstGeom>
            <a:solidFill>
              <a:srgbClr val="C00000"/>
            </a:solidFill>
            <a:ln w="28575">
              <a:gradFill>
                <a:gsLst>
                  <a:gs pos="100000">
                    <a:srgbClr val="FFFFFF"/>
                  </a:gs>
                  <a:gs pos="0">
                    <a:srgbClr val="FFFFFF">
                      <a:lumMod val="85000"/>
                    </a:srgbClr>
                  </a:gs>
                </a:gsLst>
                <a:lin ang="5400000" scaled="0"/>
              </a:gra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000" b="0" i="0" u="none" strike="noStrike" kern="0" cap="none" spc="0" normalizeH="0" baseline="0" noProof="0">
                <a:ln>
                  <a:noFill/>
                </a:ln>
                <a:solidFill>
                  <a:prstClr val="black"/>
                </a:solidFill>
                <a:effectLst/>
                <a:uLnTx/>
                <a:uFillTx/>
                <a:latin typeface="字魂59号-创粗黑" panose="00000500000000000000"/>
                <a:cs typeface="+mn-ea"/>
                <a:sym typeface="+mn-lt"/>
              </a:endParaRPr>
            </a:p>
          </p:txBody>
        </p:sp>
        <p:sp>
          <p:nvSpPr>
            <p:cNvPr id="88" name="矩形 38"/>
            <p:cNvSpPr>
              <a:spLocks noChangeArrowheads="1"/>
            </p:cNvSpPr>
            <p:nvPr/>
          </p:nvSpPr>
          <p:spPr bwMode="auto">
            <a:xfrm>
              <a:off x="-704428" y="2556335"/>
              <a:ext cx="299683"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rPr>
                <a:t>文</a:t>
              </a:r>
              <a:endParaRPr kumimoji="0" 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endParaRPr>
            </a:p>
          </p:txBody>
        </p:sp>
      </p:grpSp>
      <p:grpSp>
        <p:nvGrpSpPr>
          <p:cNvPr id="89" name="组合 88"/>
          <p:cNvGrpSpPr/>
          <p:nvPr/>
        </p:nvGrpSpPr>
        <p:grpSpPr>
          <a:xfrm>
            <a:off x="3111425" y="1898379"/>
            <a:ext cx="595056" cy="554532"/>
            <a:chOff x="-718574" y="2471579"/>
            <a:chExt cx="327978" cy="1500631"/>
          </a:xfrm>
        </p:grpSpPr>
        <p:sp>
          <p:nvSpPr>
            <p:cNvPr id="90" name="Rectangle 11"/>
            <p:cNvSpPr>
              <a:spLocks noChangeArrowheads="1"/>
            </p:cNvSpPr>
            <p:nvPr/>
          </p:nvSpPr>
          <p:spPr bwMode="auto">
            <a:xfrm>
              <a:off x="-718574" y="2471579"/>
              <a:ext cx="327978" cy="1492804"/>
            </a:xfrm>
            <a:prstGeom prst="rect">
              <a:avLst/>
            </a:prstGeom>
            <a:solidFill>
              <a:srgbClr val="C00000"/>
            </a:solidFill>
            <a:ln w="28575">
              <a:gradFill>
                <a:gsLst>
                  <a:gs pos="100000">
                    <a:srgbClr val="FFFFFF"/>
                  </a:gs>
                  <a:gs pos="0">
                    <a:srgbClr val="FFFFFF">
                      <a:lumMod val="85000"/>
                    </a:srgbClr>
                  </a:gs>
                </a:gsLst>
                <a:lin ang="5400000" scaled="0"/>
              </a:gra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2000" b="0" i="0" u="none" strike="noStrike" kern="0" cap="none" spc="0" normalizeH="0" baseline="0" noProof="0">
                <a:ln>
                  <a:noFill/>
                </a:ln>
                <a:solidFill>
                  <a:prstClr val="black"/>
                </a:solidFill>
                <a:effectLst/>
                <a:uLnTx/>
                <a:uFillTx/>
                <a:latin typeface="字魂59号-创粗黑" panose="00000500000000000000"/>
                <a:cs typeface="+mn-ea"/>
                <a:sym typeface="+mn-lt"/>
              </a:endParaRPr>
            </a:p>
          </p:txBody>
        </p:sp>
        <p:sp>
          <p:nvSpPr>
            <p:cNvPr id="91" name="矩形 38"/>
            <p:cNvSpPr>
              <a:spLocks noChangeArrowheads="1"/>
            </p:cNvSpPr>
            <p:nvPr/>
          </p:nvSpPr>
          <p:spPr bwMode="auto">
            <a:xfrm>
              <a:off x="-704428" y="2556335"/>
              <a:ext cx="299683" cy="141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rPr>
                <a:t>件</a:t>
              </a:r>
              <a:endParaRPr kumimoji="0" lang="en-US" sz="28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endParaRPr>
            </a:p>
          </p:txBody>
        </p:sp>
      </p:grpSp>
      <p:pic>
        <p:nvPicPr>
          <p:cNvPr id="92" name="图片 91"/>
          <p:cNvPicPr>
            <a:picLocks noChangeAspect="1"/>
          </p:cNvPicPr>
          <p:nvPr/>
        </p:nvPicPr>
        <p:blipFill>
          <a:blip r:embed="rId1"/>
          <a:stretch>
            <a:fillRect/>
          </a:stretch>
        </p:blipFill>
        <p:spPr>
          <a:xfrm flipH="1">
            <a:off x="1242175" y="2611092"/>
            <a:ext cx="2341091" cy="3209299"/>
          </a:xfrm>
          <a:prstGeom prst="rect">
            <a:avLst/>
          </a:prstGeom>
          <a:ln>
            <a:solidFill>
              <a:srgbClr val="C00000"/>
            </a:solidFill>
          </a:ln>
        </p:spPr>
      </p:pic>
      <p:pic>
        <p:nvPicPr>
          <p:cNvPr id="93" name="图片 92"/>
          <p:cNvPicPr>
            <a:picLocks noChangeAspect="1"/>
          </p:cNvPicPr>
          <p:nvPr/>
        </p:nvPicPr>
        <p:blipFill>
          <a:blip r:embed="rId2"/>
          <a:stretch>
            <a:fillRect/>
          </a:stretch>
        </p:blipFill>
        <p:spPr>
          <a:xfrm rot="20241278" flipH="1">
            <a:off x="15633" y="3932148"/>
            <a:ext cx="2245167" cy="1417320"/>
          </a:xfrm>
          <a:prstGeom prst="rect">
            <a:avLst/>
          </a:prstGeom>
        </p:spPr>
      </p:pic>
      <p:sp>
        <p:nvSpPr>
          <p:cNvPr id="94" name="矩形 93"/>
          <p:cNvSpPr/>
          <p:nvPr/>
        </p:nvSpPr>
        <p:spPr>
          <a:xfrm>
            <a:off x="1446487" y="2993168"/>
            <a:ext cx="2113417" cy="338554"/>
          </a:xfrm>
          <a:prstGeom prst="rect">
            <a:avLst/>
          </a:prstGeom>
        </p:spPr>
        <p:txBody>
          <a:bodyPr wrap="square">
            <a:spAutoFit/>
          </a:bodyPr>
          <a:lstStyle/>
          <a:p>
            <a:pPr algn="ctr">
              <a:defRPr/>
            </a:pPr>
            <a:r>
              <a:rPr lang="zh-CN" altLang="en-US" sz="1600" b="1" dirty="0">
                <a:solidFill>
                  <a:srgbClr val="C00000"/>
                </a:solidFill>
                <a:latin typeface="字魂59号-创粗黑" panose="00000500000000000000"/>
                <a:cs typeface="+mn-ea"/>
                <a:sym typeface="+mn-lt"/>
              </a:rPr>
              <a:t>中共中央关于</a:t>
            </a:r>
            <a:r>
              <a:rPr lang="en-US" altLang="zh-CN" sz="1600" b="1" dirty="0">
                <a:solidFill>
                  <a:srgbClr val="C00000"/>
                </a:solidFill>
                <a:latin typeface="字魂59号-创粗黑" panose="00000500000000000000"/>
                <a:cs typeface="+mn-ea"/>
                <a:sym typeface="+mn-lt"/>
              </a:rPr>
              <a:t>… …</a:t>
            </a:r>
            <a:endParaRPr lang="zh-CN" altLang="en-US" sz="2400" b="1" dirty="0">
              <a:solidFill>
                <a:srgbClr val="C00000"/>
              </a:solidFill>
              <a:latin typeface="字魂59号-创粗黑" panose="00000500000000000000"/>
              <a:cs typeface="+mn-ea"/>
              <a:sym typeface="+mn-lt"/>
            </a:endParaRPr>
          </a:p>
        </p:txBody>
      </p:sp>
      <p:sp>
        <p:nvSpPr>
          <p:cNvPr id="95" name="TextBox 41"/>
          <p:cNvSpPr txBox="1"/>
          <p:nvPr/>
        </p:nvSpPr>
        <p:spPr>
          <a:xfrm>
            <a:off x="1114552" y="3974306"/>
            <a:ext cx="800219" cy="830997"/>
          </a:xfrm>
          <a:prstGeom prst="rect">
            <a:avLst/>
          </a:prstGeom>
          <a:noFill/>
        </p:spPr>
        <p:txBody>
          <a:bodyPr wrap="none" rtlCol="0">
            <a:spAutoFit/>
          </a:bodyPr>
          <a:lstStyle/>
          <a:p>
            <a:pPr algn="ctr">
              <a:defRPr/>
            </a:pPr>
            <a:r>
              <a:rPr lang="zh-CN" altLang="en-US" sz="2400" b="1" dirty="0">
                <a:solidFill>
                  <a:srgbClr val="C00000"/>
                </a:solidFill>
                <a:latin typeface="字魂59号-创粗黑" panose="00000500000000000000"/>
                <a:cs typeface="+mn-ea"/>
                <a:sym typeface="+mn-lt"/>
              </a:rPr>
              <a:t>审议</a:t>
            </a:r>
            <a:endParaRPr lang="en-US" altLang="zh-CN" sz="2400" b="1" dirty="0">
              <a:solidFill>
                <a:srgbClr val="C00000"/>
              </a:solidFill>
              <a:latin typeface="字魂59号-创粗黑" panose="00000500000000000000"/>
              <a:cs typeface="+mn-ea"/>
              <a:sym typeface="+mn-lt"/>
            </a:endParaRPr>
          </a:p>
          <a:p>
            <a:pPr algn="ctr">
              <a:defRPr/>
            </a:pPr>
            <a:r>
              <a:rPr lang="zh-CN" altLang="en-US" sz="2400" b="1" dirty="0">
                <a:solidFill>
                  <a:srgbClr val="C00000"/>
                </a:solidFill>
                <a:latin typeface="字魂59号-创粗黑" panose="00000500000000000000"/>
                <a:cs typeface="+mn-ea"/>
                <a:sym typeface="+mn-lt"/>
              </a:rPr>
              <a:t>文件</a:t>
            </a:r>
            <a:endParaRPr lang="zh-CN" altLang="en-US" sz="2400" b="1" dirty="0">
              <a:solidFill>
                <a:srgbClr val="C00000"/>
              </a:solidFill>
              <a:latin typeface="字魂59号-创粗黑" panose="00000500000000000000"/>
              <a:cs typeface="+mn-ea"/>
              <a:sym typeface="+mn-lt"/>
            </a:endParaRPr>
          </a:p>
        </p:txBody>
      </p:sp>
      <p:sp>
        <p:nvSpPr>
          <p:cNvPr id="96" name="矩形 83"/>
          <p:cNvSpPr>
            <a:spLocks noChangeArrowheads="1"/>
          </p:cNvSpPr>
          <p:nvPr/>
        </p:nvSpPr>
        <p:spPr bwMode="auto">
          <a:xfrm>
            <a:off x="3824300" y="4495388"/>
            <a:ext cx="7940530" cy="1231671"/>
          </a:xfrm>
          <a:prstGeom prst="roundRect">
            <a:avLst>
              <a:gd name="adj" fmla="val 5783"/>
            </a:avLst>
          </a:prstGeom>
          <a:solidFill>
            <a:srgbClr val="F2F2F2">
              <a:alpha val="60000"/>
            </a:srgbClr>
          </a:solidFill>
          <a:ln w="9525">
            <a:solidFill>
              <a:srgbClr val="B8B8B8"/>
            </a:solidFill>
            <a:miter lim="800000"/>
          </a:ln>
        </p:spPr>
        <p:txBody>
          <a:bodyPr/>
          <a:lstStyle>
            <a:lvl1pPr>
              <a:spcBef>
                <a:spcPct val="20000"/>
              </a:spcBef>
              <a:buChar char="•"/>
              <a:defRPr sz="2000">
                <a:solidFill>
                  <a:srgbClr val="4D4D4D"/>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spcBef>
                <a:spcPct val="20000"/>
              </a:spcBef>
              <a:buChar char="–"/>
              <a:defRPr sz="2000">
                <a:solidFill>
                  <a:srgbClr val="4D4D4D"/>
                </a:solidFill>
                <a:latin typeface="Arial" panose="020B0604020202020204" pitchFamily="34" charset="0"/>
                <a:ea typeface="仿宋_GB2312" panose="02010609030101010101" pitchFamily="49" charset="-122"/>
                <a:cs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cs typeface="仿宋_GB2312" panose="02010609030101010101" pitchFamily="49"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cs typeface="仿宋_GB2312" panose="02010609030101010101" pitchFamily="49" charset="-122"/>
              </a:defRPr>
            </a:lvl9pPr>
          </a:lstStyle>
          <a:p>
            <a:pPr fontAlgn="base">
              <a:spcBef>
                <a:spcPct val="0"/>
              </a:spcBef>
              <a:spcAft>
                <a:spcPct val="0"/>
              </a:spcAft>
              <a:buFontTx/>
              <a:buNone/>
              <a:defRPr/>
            </a:pPr>
            <a:endParaRPr lang="zh-CN" altLang="en-US" sz="1800" dirty="0">
              <a:latin typeface="字魂59号-创粗黑" panose="00000500000000000000"/>
              <a:ea typeface="+mn-ea"/>
              <a:cs typeface="+mn-ea"/>
              <a:sym typeface="+mn-lt"/>
            </a:endParaRPr>
          </a:p>
        </p:txBody>
      </p:sp>
      <p:sp>
        <p:nvSpPr>
          <p:cNvPr id="97" name="矩形 96"/>
          <p:cNvSpPr>
            <a:spLocks noChangeArrowheads="1"/>
          </p:cNvSpPr>
          <p:nvPr/>
        </p:nvSpPr>
        <p:spPr bwMode="auto">
          <a:xfrm>
            <a:off x="3912647" y="4519766"/>
            <a:ext cx="7673072" cy="1200321"/>
          </a:xfrm>
          <a:prstGeom prst="rect">
            <a:avLst/>
          </a:prstGeom>
          <a:noFill/>
          <a:ln w="9525">
            <a:noFill/>
            <a:miter lim="800000"/>
          </a:ln>
        </p:spPr>
        <p:txBody>
          <a:bodyPr wrap="square" lIns="91431" tIns="45716" rIns="91431" bIns="45716">
            <a:spAutoFit/>
          </a:bodyPr>
          <a:lstStyle/>
          <a:p>
            <a:pPr algn="just">
              <a:lnSpc>
                <a:spcPct val="150000"/>
              </a:lnSpc>
              <a:defRPr/>
            </a:pPr>
            <a:r>
              <a:rPr lang="zh-CN" altLang="en-US" sz="1600" dirty="0">
                <a:solidFill>
                  <a:srgbClr val="C00000"/>
                </a:solidFill>
                <a:latin typeface="字魂59号-创粗黑" panose="00000500000000000000"/>
                <a:cs typeface="+mn-ea"/>
                <a:sym typeface="+mn-lt"/>
              </a:rPr>
              <a:t>要更加紧密地团结在以习近平同志为核心的党中央周围，勠力同心、锐意进取，推动全面从严治党、党风廉政建设和反腐败斗争向纵深发展，为庆祝建党</a:t>
            </a:r>
            <a:r>
              <a:rPr lang="en-US" altLang="zh-CN" sz="1600" dirty="0">
                <a:solidFill>
                  <a:srgbClr val="C00000"/>
                </a:solidFill>
                <a:latin typeface="字魂59号-创粗黑" panose="00000500000000000000"/>
                <a:cs typeface="+mn-ea"/>
                <a:sym typeface="+mn-lt"/>
              </a:rPr>
              <a:t>100</a:t>
            </a:r>
            <a:r>
              <a:rPr lang="zh-CN" altLang="en-US" sz="1600" dirty="0">
                <a:solidFill>
                  <a:srgbClr val="C00000"/>
                </a:solidFill>
                <a:latin typeface="字魂59号-创粗黑" panose="00000500000000000000"/>
                <a:cs typeface="+mn-ea"/>
                <a:sym typeface="+mn-lt"/>
              </a:rPr>
              <a:t>周年，决胜全面建成小康社会、夺取全面建设社会主义现代化国家新胜利作出更大贡献！</a:t>
            </a:r>
            <a:endParaRPr lang="zh-CN" altLang="en-US" sz="1600" b="1" dirty="0">
              <a:solidFill>
                <a:srgbClr val="F17475">
                  <a:lumMod val="50000"/>
                </a:srgbClr>
              </a:solidFill>
              <a:latin typeface="字魂59号-创粗黑" panose="00000500000000000000"/>
              <a:cs typeface="+mn-ea"/>
              <a:sym typeface="+mn-lt"/>
            </a:endParaRPr>
          </a:p>
        </p:txBody>
      </p:sp>
      <p:grpSp>
        <p:nvGrpSpPr>
          <p:cNvPr id="98" name="组合 97"/>
          <p:cNvGrpSpPr/>
          <p:nvPr/>
        </p:nvGrpSpPr>
        <p:grpSpPr>
          <a:xfrm>
            <a:off x="3752391" y="3274023"/>
            <a:ext cx="7618477" cy="397362"/>
            <a:chOff x="2148543" y="1491630"/>
            <a:chExt cx="4890863" cy="255096"/>
          </a:xfrm>
        </p:grpSpPr>
        <p:grpSp>
          <p:nvGrpSpPr>
            <p:cNvPr id="99" name="组合 98"/>
            <p:cNvGrpSpPr/>
            <p:nvPr/>
          </p:nvGrpSpPr>
          <p:grpSpPr>
            <a:xfrm>
              <a:off x="4118171" y="1491630"/>
              <a:ext cx="887762" cy="255096"/>
              <a:chOff x="3965502" y="1879809"/>
              <a:chExt cx="1193100" cy="342834"/>
            </a:xfrm>
            <a:solidFill>
              <a:srgbClr val="E71E17"/>
            </a:solidFill>
          </p:grpSpPr>
          <p:sp>
            <p:nvSpPr>
              <p:cNvPr id="103" name="dark-star-shape_15445"/>
              <p:cNvSpPr>
                <a:spLocks noChangeAspect="1"/>
              </p:cNvSpPr>
              <p:nvPr/>
            </p:nvSpPr>
            <p:spPr bwMode="auto">
              <a:xfrm>
                <a:off x="4391609" y="1879809"/>
                <a:ext cx="360781" cy="342834"/>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字魂59号-创粗黑" panose="00000500000000000000"/>
                  <a:cs typeface="+mn-ea"/>
                  <a:sym typeface="+mn-lt"/>
                </a:endParaRPr>
              </a:p>
            </p:txBody>
          </p:sp>
          <p:sp>
            <p:nvSpPr>
              <p:cNvPr id="104" name="dark-star-shape_15445"/>
              <p:cNvSpPr>
                <a:spLocks noChangeAspect="1"/>
              </p:cNvSpPr>
              <p:nvPr/>
            </p:nvSpPr>
            <p:spPr bwMode="auto">
              <a:xfrm>
                <a:off x="4771621"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字魂59号-创粗黑" panose="00000500000000000000"/>
                  <a:cs typeface="+mn-ea"/>
                  <a:sym typeface="+mn-lt"/>
                </a:endParaRPr>
              </a:p>
            </p:txBody>
          </p:sp>
          <p:sp>
            <p:nvSpPr>
              <p:cNvPr id="105" name="dark-star-shape_15445"/>
              <p:cNvSpPr>
                <a:spLocks noChangeAspect="1"/>
              </p:cNvSpPr>
              <p:nvPr/>
            </p:nvSpPr>
            <p:spPr bwMode="auto">
              <a:xfrm>
                <a:off x="4161559" y="1951407"/>
                <a:ext cx="210089" cy="199638"/>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字魂59号-创粗黑" panose="00000500000000000000"/>
                  <a:cs typeface="+mn-ea"/>
                  <a:sym typeface="+mn-lt"/>
                </a:endParaRPr>
              </a:p>
            </p:txBody>
          </p:sp>
          <p:sp>
            <p:nvSpPr>
              <p:cNvPr id="106" name="dark-star-shape_15445"/>
              <p:cNvSpPr>
                <a:spLocks noChangeAspect="1"/>
              </p:cNvSpPr>
              <p:nvPr/>
            </p:nvSpPr>
            <p:spPr bwMode="auto">
              <a:xfrm>
                <a:off x="396550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字魂59号-创粗黑" panose="00000500000000000000"/>
                  <a:cs typeface="+mn-ea"/>
                  <a:sym typeface="+mn-lt"/>
                </a:endParaRPr>
              </a:p>
            </p:txBody>
          </p:sp>
          <p:sp>
            <p:nvSpPr>
              <p:cNvPr id="107" name="dark-star-shape_15445"/>
              <p:cNvSpPr>
                <a:spLocks noChangeAspect="1"/>
              </p:cNvSpPr>
              <p:nvPr/>
            </p:nvSpPr>
            <p:spPr bwMode="auto">
              <a:xfrm>
                <a:off x="5037912" y="1993883"/>
                <a:ext cx="120690" cy="114687"/>
              </a:xfrm>
              <a:custGeom>
                <a:avLst/>
                <a:gdLst>
                  <a:gd name="T0" fmla="*/ 374 w 723"/>
                  <a:gd name="T1" fmla="*/ 21 h 688"/>
                  <a:gd name="T2" fmla="*/ 425 w 723"/>
                  <a:gd name="T3" fmla="*/ 232 h 688"/>
                  <a:gd name="T4" fmla="*/ 477 w 723"/>
                  <a:gd name="T5" fmla="*/ 270 h 688"/>
                  <a:gd name="T6" fmla="*/ 698 w 723"/>
                  <a:gd name="T7" fmla="*/ 256 h 688"/>
                  <a:gd name="T8" fmla="*/ 706 w 723"/>
                  <a:gd name="T9" fmla="*/ 280 h 688"/>
                  <a:gd name="T10" fmla="*/ 524 w 723"/>
                  <a:gd name="T11" fmla="*/ 388 h 688"/>
                  <a:gd name="T12" fmla="*/ 504 w 723"/>
                  <a:gd name="T13" fmla="*/ 450 h 688"/>
                  <a:gd name="T14" fmla="*/ 582 w 723"/>
                  <a:gd name="T15" fmla="*/ 661 h 688"/>
                  <a:gd name="T16" fmla="*/ 562 w 723"/>
                  <a:gd name="T17" fmla="*/ 675 h 688"/>
                  <a:gd name="T18" fmla="*/ 394 w 723"/>
                  <a:gd name="T19" fmla="*/ 527 h 688"/>
                  <a:gd name="T20" fmla="*/ 329 w 723"/>
                  <a:gd name="T21" fmla="*/ 527 h 688"/>
                  <a:gd name="T22" fmla="*/ 161 w 723"/>
                  <a:gd name="T23" fmla="*/ 675 h 688"/>
                  <a:gd name="T24" fmla="*/ 141 w 723"/>
                  <a:gd name="T25" fmla="*/ 661 h 688"/>
                  <a:gd name="T26" fmla="*/ 219 w 723"/>
                  <a:gd name="T27" fmla="*/ 450 h 688"/>
                  <a:gd name="T28" fmla="*/ 199 w 723"/>
                  <a:gd name="T29" fmla="*/ 388 h 688"/>
                  <a:gd name="T30" fmla="*/ 17 w 723"/>
                  <a:gd name="T31" fmla="*/ 280 h 688"/>
                  <a:gd name="T32" fmla="*/ 25 w 723"/>
                  <a:gd name="T33" fmla="*/ 256 h 688"/>
                  <a:gd name="T34" fmla="*/ 246 w 723"/>
                  <a:gd name="T35" fmla="*/ 270 h 688"/>
                  <a:gd name="T36" fmla="*/ 298 w 723"/>
                  <a:gd name="T37" fmla="*/ 232 h 688"/>
                  <a:gd name="T38" fmla="*/ 349 w 723"/>
                  <a:gd name="T39" fmla="*/ 21 h 688"/>
                  <a:gd name="T40" fmla="*/ 374 w 723"/>
                  <a:gd name="T41" fmla="*/ 2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23" h="688">
                    <a:moveTo>
                      <a:pt x="374" y="21"/>
                    </a:moveTo>
                    <a:lnTo>
                      <a:pt x="425" y="232"/>
                    </a:lnTo>
                    <a:cubicBezTo>
                      <a:pt x="431" y="253"/>
                      <a:pt x="455" y="270"/>
                      <a:pt x="477" y="270"/>
                    </a:cubicBezTo>
                    <a:lnTo>
                      <a:pt x="698" y="256"/>
                    </a:lnTo>
                    <a:cubicBezTo>
                      <a:pt x="720" y="256"/>
                      <a:pt x="723" y="267"/>
                      <a:pt x="706" y="280"/>
                    </a:cubicBezTo>
                    <a:lnTo>
                      <a:pt x="524" y="388"/>
                    </a:lnTo>
                    <a:cubicBezTo>
                      <a:pt x="506" y="401"/>
                      <a:pt x="497" y="429"/>
                      <a:pt x="504" y="450"/>
                    </a:cubicBezTo>
                    <a:lnTo>
                      <a:pt x="582" y="661"/>
                    </a:lnTo>
                    <a:cubicBezTo>
                      <a:pt x="589" y="682"/>
                      <a:pt x="580" y="688"/>
                      <a:pt x="562" y="675"/>
                    </a:cubicBezTo>
                    <a:lnTo>
                      <a:pt x="394" y="527"/>
                    </a:lnTo>
                    <a:cubicBezTo>
                      <a:pt x="376" y="514"/>
                      <a:pt x="347" y="514"/>
                      <a:pt x="329" y="527"/>
                    </a:cubicBezTo>
                    <a:lnTo>
                      <a:pt x="161" y="675"/>
                    </a:lnTo>
                    <a:cubicBezTo>
                      <a:pt x="143" y="688"/>
                      <a:pt x="134" y="682"/>
                      <a:pt x="141" y="661"/>
                    </a:cubicBezTo>
                    <a:lnTo>
                      <a:pt x="219" y="450"/>
                    </a:lnTo>
                    <a:cubicBezTo>
                      <a:pt x="226" y="429"/>
                      <a:pt x="217" y="401"/>
                      <a:pt x="199" y="388"/>
                    </a:cubicBezTo>
                    <a:lnTo>
                      <a:pt x="17" y="280"/>
                    </a:lnTo>
                    <a:cubicBezTo>
                      <a:pt x="0" y="267"/>
                      <a:pt x="3" y="256"/>
                      <a:pt x="25" y="256"/>
                    </a:cubicBezTo>
                    <a:lnTo>
                      <a:pt x="246" y="270"/>
                    </a:lnTo>
                    <a:cubicBezTo>
                      <a:pt x="268" y="270"/>
                      <a:pt x="291" y="253"/>
                      <a:pt x="298" y="232"/>
                    </a:cubicBezTo>
                    <a:lnTo>
                      <a:pt x="349" y="21"/>
                    </a:lnTo>
                    <a:cubicBezTo>
                      <a:pt x="356" y="0"/>
                      <a:pt x="367" y="0"/>
                      <a:pt x="374" y="21"/>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字魂59号-创粗黑" panose="00000500000000000000"/>
                  <a:cs typeface="+mn-ea"/>
                  <a:sym typeface="+mn-lt"/>
                </a:endParaRPr>
              </a:p>
            </p:txBody>
          </p:sp>
        </p:grpSp>
        <p:grpSp>
          <p:nvGrpSpPr>
            <p:cNvPr id="100" name="组合 99"/>
            <p:cNvGrpSpPr/>
            <p:nvPr/>
          </p:nvGrpSpPr>
          <p:grpSpPr>
            <a:xfrm>
              <a:off x="2148543" y="1619178"/>
              <a:ext cx="4890863" cy="0"/>
              <a:chOff x="2148543" y="2082167"/>
              <a:chExt cx="4890863" cy="0"/>
            </a:xfrm>
          </p:grpSpPr>
          <p:cxnSp>
            <p:nvCxnSpPr>
              <p:cNvPr id="101" name="直接连接符 100"/>
              <p:cNvCxnSpPr/>
              <p:nvPr/>
            </p:nvCxnSpPr>
            <p:spPr>
              <a:xfrm>
                <a:off x="5148064" y="2082167"/>
                <a:ext cx="1891342" cy="0"/>
              </a:xfrm>
              <a:prstGeom prst="line">
                <a:avLst/>
              </a:prstGeom>
              <a:noFill/>
              <a:ln w="15875" cap="flat" cmpd="sng" algn="ctr">
                <a:solidFill>
                  <a:srgbClr val="E71E17"/>
                </a:solidFill>
                <a:prstDash val="solid"/>
              </a:ln>
              <a:effectLst/>
            </p:spPr>
          </p:cxnSp>
          <p:cxnSp>
            <p:nvCxnSpPr>
              <p:cNvPr id="102" name="直接连接符 101"/>
              <p:cNvCxnSpPr/>
              <p:nvPr/>
            </p:nvCxnSpPr>
            <p:spPr>
              <a:xfrm>
                <a:off x="2148543" y="2082167"/>
                <a:ext cx="1847393" cy="0"/>
              </a:xfrm>
              <a:prstGeom prst="line">
                <a:avLst/>
              </a:prstGeom>
              <a:noFill/>
              <a:ln w="15875" cap="flat" cmpd="sng" algn="ctr">
                <a:solidFill>
                  <a:srgbClr val="E71E17"/>
                </a:solidFill>
                <a:prstDash val="solid"/>
              </a:ln>
              <a:effectLst/>
            </p:spPr>
          </p:cxnSp>
        </p:grpSp>
      </p:grpSp>
      <p:sp>
        <p:nvSpPr>
          <p:cNvPr id="108" name="矩形 107"/>
          <p:cNvSpPr/>
          <p:nvPr/>
        </p:nvSpPr>
        <p:spPr>
          <a:xfrm>
            <a:off x="4359236" y="2480135"/>
            <a:ext cx="6212125" cy="769441"/>
          </a:xfrm>
          <a:prstGeom prst="rect">
            <a:avLst/>
          </a:prstGeom>
        </p:spPr>
        <p:txBody>
          <a:bodyPr wrap="square">
            <a:spAutoFit/>
          </a:bodyPr>
          <a:lstStyle/>
          <a:p>
            <a:pPr algn="ctr">
              <a:defRPr/>
            </a:pPr>
            <a:r>
              <a:rPr lang="en-US" altLang="zh-CN"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a:t>
            </a:r>
            <a:r>
              <a:rPr lang="zh-CN" altLang="en-US"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推动新时代纪检监察工作高质量发展，以优异成绩庆祝中国共产党成立</a:t>
            </a:r>
            <a:r>
              <a:rPr lang="en-US" altLang="zh-CN"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100</a:t>
            </a:r>
            <a:r>
              <a:rPr lang="zh-CN" altLang="en-US"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周年</a:t>
            </a:r>
            <a:r>
              <a:rPr lang="en-US" altLang="zh-CN"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a:t>
            </a:r>
            <a:endParaRPr lang="en-US" altLang="zh-CN" sz="22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endParaRPr>
          </a:p>
        </p:txBody>
      </p:sp>
      <p:grpSp>
        <p:nvGrpSpPr>
          <p:cNvPr id="109" name="组合 108"/>
          <p:cNvGrpSpPr/>
          <p:nvPr/>
        </p:nvGrpSpPr>
        <p:grpSpPr>
          <a:xfrm>
            <a:off x="4359236" y="3813444"/>
            <a:ext cx="6583680" cy="564263"/>
            <a:chOff x="-718574" y="2471581"/>
            <a:chExt cx="848194" cy="880381"/>
          </a:xfrm>
        </p:grpSpPr>
        <p:sp>
          <p:nvSpPr>
            <p:cNvPr id="110" name="Rectangle 11"/>
            <p:cNvSpPr>
              <a:spLocks noChangeArrowheads="1"/>
            </p:cNvSpPr>
            <p:nvPr/>
          </p:nvSpPr>
          <p:spPr bwMode="auto">
            <a:xfrm>
              <a:off x="-718574" y="2471581"/>
              <a:ext cx="848194" cy="880381"/>
            </a:xfrm>
            <a:prstGeom prst="roundRect">
              <a:avLst>
                <a:gd name="adj" fmla="val 50000"/>
              </a:avLst>
            </a:prstGeom>
            <a:solidFill>
              <a:srgbClr val="C00000"/>
            </a:solidFill>
            <a:ln w="28575">
              <a:gradFill>
                <a:gsLst>
                  <a:gs pos="100000">
                    <a:srgbClr val="FFFFFF"/>
                  </a:gs>
                  <a:gs pos="0">
                    <a:srgbClr val="FFFFFF">
                      <a:lumMod val="85000"/>
                    </a:srgbClr>
                  </a:gs>
                </a:gsLst>
                <a:lin ang="5400000" scaled="0"/>
              </a:gradFill>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dirty="0">
                <a:ln>
                  <a:noFill/>
                </a:ln>
                <a:solidFill>
                  <a:prstClr val="black"/>
                </a:solidFill>
                <a:effectLst/>
                <a:uLnTx/>
                <a:uFillTx/>
                <a:latin typeface="字魂59号-创粗黑" panose="00000500000000000000"/>
                <a:cs typeface="+mn-ea"/>
                <a:sym typeface="+mn-lt"/>
              </a:endParaRPr>
            </a:p>
          </p:txBody>
        </p:sp>
        <p:sp>
          <p:nvSpPr>
            <p:cNvPr id="111" name="矩形 38"/>
            <p:cNvSpPr>
              <a:spLocks noChangeArrowheads="1"/>
            </p:cNvSpPr>
            <p:nvPr/>
          </p:nvSpPr>
          <p:spPr bwMode="auto">
            <a:xfrm>
              <a:off x="-676420" y="2614832"/>
              <a:ext cx="773376" cy="6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lvl="0" algn="ctr" defTabSz="914400">
                <a:defRPr/>
              </a:pPr>
              <a:r>
                <a:rPr kumimoji="0" lang="zh-CN" altLang="en-US" sz="20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rPr>
                <a:t>全会号召</a:t>
              </a:r>
              <a:endParaRPr kumimoji="0" lang="zh-CN" altLang="en-US" sz="2000" b="1" i="0" u="none" strike="noStrike" kern="0" cap="none" spc="0" normalizeH="0" baseline="0" noProof="0" dirty="0">
                <a:ln>
                  <a:noFill/>
                </a:ln>
                <a:gradFill>
                  <a:gsLst>
                    <a:gs pos="0">
                      <a:prstClr val="white"/>
                    </a:gs>
                    <a:gs pos="100000">
                      <a:srgbClr val="FFFF00"/>
                    </a:gs>
                  </a:gsLst>
                  <a:lin ang="5400000" scaled="1"/>
                </a:gradFill>
                <a:effectLst/>
                <a:uLnTx/>
                <a:uFillTx/>
                <a:latin typeface="字魂59号-创粗黑" panose="0000050000000000000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300" fill="hold"/>
                                        <p:tgtEl>
                                          <p:spTgt spid="80"/>
                                        </p:tgtEl>
                                        <p:attrNameLst>
                                          <p:attrName>ppt_x</p:attrName>
                                        </p:attrNameLst>
                                      </p:cBhvr>
                                      <p:tavLst>
                                        <p:tav tm="0">
                                          <p:val>
                                            <p:strVal val="#ppt_x"/>
                                          </p:val>
                                        </p:tav>
                                        <p:tav tm="100000">
                                          <p:val>
                                            <p:strVal val="#ppt_x"/>
                                          </p:val>
                                        </p:tav>
                                      </p:tavLst>
                                    </p:anim>
                                    <p:anim calcmode="lin" valueType="num">
                                      <p:cBhvr additive="base">
                                        <p:cTn id="8" dur="300" fill="hold"/>
                                        <p:tgtEl>
                                          <p:spTgt spid="8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additive="base">
                                        <p:cTn id="12" dur="300" fill="hold"/>
                                        <p:tgtEl>
                                          <p:spTgt spid="83"/>
                                        </p:tgtEl>
                                        <p:attrNameLst>
                                          <p:attrName>ppt_x</p:attrName>
                                        </p:attrNameLst>
                                      </p:cBhvr>
                                      <p:tavLst>
                                        <p:tav tm="0">
                                          <p:val>
                                            <p:strVal val="#ppt_x"/>
                                          </p:val>
                                        </p:tav>
                                        <p:tav tm="100000">
                                          <p:val>
                                            <p:strVal val="#ppt_x"/>
                                          </p:val>
                                        </p:tav>
                                      </p:tavLst>
                                    </p:anim>
                                    <p:anim calcmode="lin" valueType="num">
                                      <p:cBhvr additive="base">
                                        <p:cTn id="13" dur="300" fill="hold"/>
                                        <p:tgtEl>
                                          <p:spTgt spid="8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300" fill="hold"/>
                                        <p:tgtEl>
                                          <p:spTgt spid="86"/>
                                        </p:tgtEl>
                                        <p:attrNameLst>
                                          <p:attrName>ppt_x</p:attrName>
                                        </p:attrNameLst>
                                      </p:cBhvr>
                                      <p:tavLst>
                                        <p:tav tm="0">
                                          <p:val>
                                            <p:strVal val="#ppt_x"/>
                                          </p:val>
                                        </p:tav>
                                        <p:tav tm="100000">
                                          <p:val>
                                            <p:strVal val="#ppt_x"/>
                                          </p:val>
                                        </p:tav>
                                      </p:tavLst>
                                    </p:anim>
                                    <p:anim calcmode="lin" valueType="num">
                                      <p:cBhvr additive="base">
                                        <p:cTn id="18" dur="300" fill="hold"/>
                                        <p:tgtEl>
                                          <p:spTgt spid="8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300" fill="hold"/>
                                        <p:tgtEl>
                                          <p:spTgt spid="89"/>
                                        </p:tgtEl>
                                        <p:attrNameLst>
                                          <p:attrName>ppt_x</p:attrName>
                                        </p:attrNameLst>
                                      </p:cBhvr>
                                      <p:tavLst>
                                        <p:tav tm="0">
                                          <p:val>
                                            <p:strVal val="#ppt_x"/>
                                          </p:val>
                                        </p:tav>
                                        <p:tav tm="100000">
                                          <p:val>
                                            <p:strVal val="#ppt_x"/>
                                          </p:val>
                                        </p:tav>
                                      </p:tavLst>
                                    </p:anim>
                                    <p:anim calcmode="lin" valueType="num">
                                      <p:cBhvr additive="base">
                                        <p:cTn id="23" dur="300" fill="hold"/>
                                        <p:tgtEl>
                                          <p:spTgt spid="8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4"/>
                                        </p:tgtEl>
                                        <p:attrNameLst>
                                          <p:attrName>style.visibility</p:attrName>
                                        </p:attrNameLst>
                                      </p:cBhvr>
                                      <p:to>
                                        <p:strVal val="visible"/>
                                      </p:to>
                                    </p:set>
                                    <p:anim calcmode="lin" valueType="num">
                                      <p:cBhvr>
                                        <p:cTn id="31"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4"/>
                                        </p:tgtEl>
                                        <p:attrNameLst>
                                          <p:attrName>ppt_y</p:attrName>
                                        </p:attrNameLst>
                                      </p:cBhvr>
                                      <p:tavLst>
                                        <p:tav tm="0">
                                          <p:val>
                                            <p:strVal val="#ppt_y"/>
                                          </p:val>
                                        </p:tav>
                                        <p:tav tm="100000">
                                          <p:val>
                                            <p:strVal val="#ppt_y"/>
                                          </p:val>
                                        </p:tav>
                                      </p:tavLst>
                                    </p:anim>
                                    <p:anim calcmode="lin" valueType="num">
                                      <p:cBhvr>
                                        <p:cTn id="33"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4"/>
                                        </p:tgtEl>
                                      </p:cBhvr>
                                    </p:animEffect>
                                  </p:childTnLst>
                                </p:cTn>
                              </p:par>
                              <p:par>
                                <p:cTn id="36" presetID="22" presetClass="entr" presetSubtype="8"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par>
                                <p:cTn id="39" presetID="53" presetClass="entr" presetSubtype="16" fill="hold" grpId="0" nodeType="withEffect">
                                  <p:stCondLst>
                                    <p:cond delay="1250"/>
                                  </p:stCondLst>
                                  <p:childTnLst>
                                    <p:set>
                                      <p:cBhvr>
                                        <p:cTn id="40" dur="1" fill="hold">
                                          <p:stCondLst>
                                            <p:cond delay="0"/>
                                          </p:stCondLst>
                                        </p:cTn>
                                        <p:tgtEl>
                                          <p:spTgt spid="95"/>
                                        </p:tgtEl>
                                        <p:attrNameLst>
                                          <p:attrName>style.visibility</p:attrName>
                                        </p:attrNameLst>
                                      </p:cBhvr>
                                      <p:to>
                                        <p:strVal val="visible"/>
                                      </p:to>
                                    </p:set>
                                    <p:anim calcmode="lin" valueType="num">
                                      <p:cBhvr>
                                        <p:cTn id="41" dur="500" fill="hold"/>
                                        <p:tgtEl>
                                          <p:spTgt spid="95"/>
                                        </p:tgtEl>
                                        <p:attrNameLst>
                                          <p:attrName>ppt_w</p:attrName>
                                        </p:attrNameLst>
                                      </p:cBhvr>
                                      <p:tavLst>
                                        <p:tav tm="0">
                                          <p:val>
                                            <p:fltVal val="0"/>
                                          </p:val>
                                        </p:tav>
                                        <p:tav tm="100000">
                                          <p:val>
                                            <p:strVal val="#ppt_w"/>
                                          </p:val>
                                        </p:tav>
                                      </p:tavLst>
                                    </p:anim>
                                    <p:anim calcmode="lin" valueType="num">
                                      <p:cBhvr>
                                        <p:cTn id="42" dur="500" fill="hold"/>
                                        <p:tgtEl>
                                          <p:spTgt spid="95"/>
                                        </p:tgtEl>
                                        <p:attrNameLst>
                                          <p:attrName>ppt_h</p:attrName>
                                        </p:attrNameLst>
                                      </p:cBhvr>
                                      <p:tavLst>
                                        <p:tav tm="0">
                                          <p:val>
                                            <p:fltVal val="0"/>
                                          </p:val>
                                        </p:tav>
                                        <p:tav tm="100000">
                                          <p:val>
                                            <p:strVal val="#ppt_h"/>
                                          </p:val>
                                        </p:tav>
                                      </p:tavLst>
                                    </p:anim>
                                    <p:animEffect transition="in" filter="fade">
                                      <p:cBhvr>
                                        <p:cTn id="43" dur="500"/>
                                        <p:tgtEl>
                                          <p:spTgt spid="95"/>
                                        </p:tgtEl>
                                      </p:cBhvr>
                                    </p:animEffect>
                                  </p:childTnLst>
                                </p:cTn>
                              </p:par>
                            </p:childTnLst>
                          </p:cTn>
                        </p:par>
                        <p:par>
                          <p:cTn id="44" fill="hold">
                            <p:stCondLst>
                              <p:cond delay="2949"/>
                            </p:stCondLst>
                            <p:childTnLst>
                              <p:par>
                                <p:cTn id="45" presetID="16" presetClass="entr" presetSubtype="37" fill="hold"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barn(outVertical)">
                                      <p:cBhvr>
                                        <p:cTn id="47" dur="1000"/>
                                        <p:tgtEl>
                                          <p:spTgt spid="98"/>
                                        </p:tgtEl>
                                      </p:cBhvr>
                                    </p:animEffect>
                                  </p:childTnLst>
                                </p:cTn>
                              </p:par>
                            </p:childTnLst>
                          </p:cTn>
                        </p:par>
                        <p:par>
                          <p:cTn id="48" fill="hold">
                            <p:stCondLst>
                              <p:cond delay="3949"/>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08"/>
                                        </p:tgtEl>
                                        <p:attrNameLst>
                                          <p:attrName>style.visibility</p:attrName>
                                        </p:attrNameLst>
                                      </p:cBhvr>
                                      <p:to>
                                        <p:strVal val="visible"/>
                                      </p:to>
                                    </p:set>
                                    <p:anim calcmode="lin" valueType="num">
                                      <p:cBhvr>
                                        <p:cTn id="51"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08"/>
                                        </p:tgtEl>
                                        <p:attrNameLst>
                                          <p:attrName>ppt_y</p:attrName>
                                        </p:attrNameLst>
                                      </p:cBhvr>
                                      <p:tavLst>
                                        <p:tav tm="0">
                                          <p:val>
                                            <p:strVal val="#ppt_y"/>
                                          </p:val>
                                        </p:tav>
                                        <p:tav tm="100000">
                                          <p:val>
                                            <p:strVal val="#ppt_y"/>
                                          </p:val>
                                        </p:tav>
                                      </p:tavLst>
                                    </p:anim>
                                    <p:anim calcmode="lin" valueType="num">
                                      <p:cBhvr>
                                        <p:cTn id="53"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08"/>
                                        </p:tgtEl>
                                      </p:cBhvr>
                                    </p:animEffect>
                                  </p:childTnLst>
                                </p:cTn>
                              </p:par>
                            </p:childTnLst>
                          </p:cTn>
                        </p:par>
                        <p:par>
                          <p:cTn id="56" fill="hold">
                            <p:stCondLst>
                              <p:cond delay="6300"/>
                            </p:stCondLst>
                            <p:childTnLst>
                              <p:par>
                                <p:cTn id="57" presetID="2" presetClass="entr" presetSubtype="2" fill="hold" nodeType="afterEffect">
                                  <p:stCondLst>
                                    <p:cond delay="0"/>
                                  </p:stCondLst>
                                  <p:childTnLst>
                                    <p:set>
                                      <p:cBhvr>
                                        <p:cTn id="58" dur="1" fill="hold">
                                          <p:stCondLst>
                                            <p:cond delay="0"/>
                                          </p:stCondLst>
                                        </p:cTn>
                                        <p:tgtEl>
                                          <p:spTgt spid="109"/>
                                        </p:tgtEl>
                                        <p:attrNameLst>
                                          <p:attrName>style.visibility</p:attrName>
                                        </p:attrNameLst>
                                      </p:cBhvr>
                                      <p:to>
                                        <p:strVal val="visible"/>
                                      </p:to>
                                    </p:set>
                                    <p:anim calcmode="lin" valueType="num">
                                      <p:cBhvr additive="base">
                                        <p:cTn id="59" dur="500" fill="hold"/>
                                        <p:tgtEl>
                                          <p:spTgt spid="109"/>
                                        </p:tgtEl>
                                        <p:attrNameLst>
                                          <p:attrName>ppt_x</p:attrName>
                                        </p:attrNameLst>
                                      </p:cBhvr>
                                      <p:tavLst>
                                        <p:tav tm="0">
                                          <p:val>
                                            <p:strVal val="1+#ppt_w/2"/>
                                          </p:val>
                                        </p:tav>
                                        <p:tav tm="100000">
                                          <p:val>
                                            <p:strVal val="#ppt_x"/>
                                          </p:val>
                                        </p:tav>
                                      </p:tavLst>
                                    </p:anim>
                                    <p:anim calcmode="lin" valueType="num">
                                      <p:cBhvr additive="base">
                                        <p:cTn id="60" dur="500" fill="hold"/>
                                        <p:tgtEl>
                                          <p:spTgt spid="109"/>
                                        </p:tgtEl>
                                        <p:attrNameLst>
                                          <p:attrName>ppt_y</p:attrName>
                                        </p:attrNameLst>
                                      </p:cBhvr>
                                      <p:tavLst>
                                        <p:tav tm="0">
                                          <p:val>
                                            <p:strVal val="#ppt_y"/>
                                          </p:val>
                                        </p:tav>
                                        <p:tav tm="100000">
                                          <p:val>
                                            <p:strVal val="#ppt_y"/>
                                          </p:val>
                                        </p:tav>
                                      </p:tavLst>
                                    </p:anim>
                                  </p:childTnLst>
                                </p:cTn>
                              </p:par>
                            </p:childTnLst>
                          </p:cTn>
                        </p:par>
                        <p:par>
                          <p:cTn id="61" fill="hold">
                            <p:stCondLst>
                              <p:cond delay="6800"/>
                            </p:stCondLst>
                            <p:childTnLst>
                              <p:par>
                                <p:cTn id="62" presetID="14" presetClass="entr" presetSubtype="1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Effect transition="in" filter="randombar(horizontal)">
                                      <p:cBhvr>
                                        <p:cTn id="64" dur="750"/>
                                        <p:tgtEl>
                                          <p:spTgt spid="97"/>
                                        </p:tgtEl>
                                      </p:cBhvr>
                                    </p:animEffect>
                                  </p:childTnLst>
                                </p:cTn>
                              </p:par>
                            </p:childTnLst>
                          </p:cTn>
                        </p:par>
                        <p:par>
                          <p:cTn id="65" fill="hold">
                            <p:stCondLst>
                              <p:cond delay="7800"/>
                            </p:stCondLst>
                            <p:childTnLst>
                              <p:par>
                                <p:cTn id="66" presetID="22" presetClass="entr" presetSubtype="1" fill="hold" grpId="0" nodeType="afterEffect">
                                  <p:stCondLst>
                                    <p:cond delay="0"/>
                                  </p:stCondLst>
                                  <p:childTnLst>
                                    <p:set>
                                      <p:cBhvr>
                                        <p:cTn id="67" dur="1" fill="hold">
                                          <p:stCondLst>
                                            <p:cond delay="0"/>
                                          </p:stCondLst>
                                        </p:cTn>
                                        <p:tgtEl>
                                          <p:spTgt spid="96"/>
                                        </p:tgtEl>
                                        <p:attrNameLst>
                                          <p:attrName>style.visibility</p:attrName>
                                        </p:attrNameLst>
                                      </p:cBhvr>
                                      <p:to>
                                        <p:strVal val="visible"/>
                                      </p:to>
                                    </p:set>
                                    <p:animEffect transition="in" filter="wipe(up)">
                                      <p:cBhvr>
                                        <p:cTn id="68"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animBg="1"/>
      <p:bldP spid="97" grpId="0"/>
      <p:bldP spid="10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80" y="8359"/>
            <a:ext cx="12187557" cy="6841282"/>
          </a:xfrm>
          <a:prstGeom prst="rect">
            <a:avLst/>
          </a:prstGeom>
        </p:spPr>
      </p:pic>
      <p:sp>
        <p:nvSpPr>
          <p:cNvPr id="15" name="党"/>
          <p:cNvSpPr txBox="1"/>
          <p:nvPr/>
        </p:nvSpPr>
        <p:spPr>
          <a:xfrm>
            <a:off x="460896" y="3266106"/>
            <a:ext cx="11225263" cy="1696720"/>
          </a:xfrm>
          <a:prstGeom prst="rect">
            <a:avLst/>
          </a:prstGeom>
          <a:noFill/>
        </p:spPr>
        <p:txBody>
          <a:bodyPr wrap="square" rtlCol="0">
            <a:spAutoFit/>
          </a:bodyPr>
          <a:lstStyle>
            <a:defPPr>
              <a:defRPr lang="zh-CN"/>
            </a:defPPr>
            <a:lvl1pPr>
              <a:defRPr sz="6000" b="1" kern="100">
                <a:ln w="19050" cap="flat" cmpd="sng">
                  <a:solidFill>
                    <a:srgbClr val="FBE8CC"/>
                  </a:solidFill>
                </a:ln>
                <a:gradFill flip="none" rotWithShape="1">
                  <a:gsLst>
                    <a:gs pos="82000">
                      <a:srgbClr val="FF583E"/>
                    </a:gs>
                    <a:gs pos="0">
                      <a:srgbClr val="FA602B"/>
                    </a:gs>
                    <a:gs pos="100000">
                      <a:srgbClr val="AF5137"/>
                    </a:gs>
                    <a:gs pos="64000">
                      <a:srgbClr val="764815"/>
                    </a:gs>
                    <a:gs pos="53000">
                      <a:srgbClr val="0F0501"/>
                    </a:gs>
                  </a:gsLst>
                  <a:path path="circle">
                    <a:fillToRect r="100000" b="100000"/>
                  </a:path>
                  <a:tileRect l="-100000" t="-100000"/>
                </a:gradFill>
                <a:effectLst>
                  <a:outerShdw blurRad="50800" dist="50800" dir="5400000" algn="ctr" rotWithShape="0">
                    <a:srgbClr val="4E2504">
                      <a:alpha val="24000"/>
                    </a:srgbClr>
                  </a:outerShdw>
                </a:effectLst>
                <a:latin typeface="华康俪金黑W8" panose="020B0809000000000000" pitchFamily="49" charset="-122"/>
                <a:ea typeface="华康俪金黑W8" panose="020B0809000000000000" pitchFamily="49" charset="-122"/>
              </a:defRPr>
            </a:lvl1pPr>
          </a:lstStyle>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深刻领会习近平总书记</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a:p>
            <a:pPr algn="ctr">
              <a:lnSpc>
                <a:spcPct val="90000"/>
              </a:lnSpc>
            </a:pPr>
            <a:r>
              <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rPr>
              <a:t>重要讲话精神</a:t>
            </a:r>
            <a:endParaRPr lang="zh-CN" altLang="en-US" sz="5800" kern="1200" spc="-100" dirty="0">
              <a:ln w="19050" cap="flat" cmpd="sng">
                <a:noFill/>
              </a:ln>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cs typeface="+mn-ea"/>
            </a:endParaRPr>
          </a:p>
        </p:txBody>
      </p:sp>
      <p:grpSp>
        <p:nvGrpSpPr>
          <p:cNvPr id="2" name="组合 1"/>
          <p:cNvGrpSpPr/>
          <p:nvPr/>
        </p:nvGrpSpPr>
        <p:grpSpPr>
          <a:xfrm>
            <a:off x="5329555" y="1493520"/>
            <a:ext cx="1532890" cy="1532890"/>
            <a:chOff x="8121" y="3337"/>
            <a:chExt cx="3181" cy="3181"/>
          </a:xfrm>
        </p:grpSpPr>
        <p:grpSp>
          <p:nvGrpSpPr>
            <p:cNvPr id="20" name="组合 19"/>
            <p:cNvGrpSpPr/>
            <p:nvPr/>
          </p:nvGrpSpPr>
          <p:grpSpPr>
            <a:xfrm>
              <a:off x="8121" y="3337"/>
              <a:ext cx="3181" cy="3181"/>
              <a:chOff x="915021" y="7825305"/>
              <a:chExt cx="2911954" cy="2911954"/>
            </a:xfrm>
          </p:grpSpPr>
          <p:sp>
            <p:nvSpPr>
              <p:cNvPr id="21" name="椭圆 20"/>
              <p:cNvSpPr/>
              <p:nvPr/>
            </p:nvSpPr>
            <p:spPr>
              <a:xfrm>
                <a:off x="915021" y="7825305"/>
                <a:ext cx="2911954" cy="2911954"/>
              </a:xfrm>
              <a:prstGeom prst="ellipse">
                <a:avLst/>
              </a:prstGeom>
              <a:gradFill>
                <a:gsLst>
                  <a:gs pos="100000">
                    <a:srgbClr val="FFFFFF"/>
                  </a:gs>
                  <a:gs pos="0">
                    <a:srgbClr val="E6E6E6"/>
                  </a:gs>
                </a:gsLst>
                <a:lin ang="2700000" scaled="1"/>
              </a:gradFill>
              <a:ln w="19050">
                <a:gradFill flip="none" rotWithShape="1">
                  <a:gsLst>
                    <a:gs pos="0">
                      <a:srgbClr val="FFFFFF"/>
                    </a:gs>
                    <a:gs pos="100000">
                      <a:srgbClr val="E6E6E6"/>
                    </a:gs>
                  </a:gsLst>
                  <a:lin ang="2700000" scaled="1"/>
                  <a:tileRect/>
                </a:gradFill>
              </a:ln>
              <a:effectLst>
                <a:outerShdw blurRad="254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6" tIns="45703" rIns="91406" bIns="45703" numCol="1" spcCol="0" rtlCol="0" fromWordArt="0" anchor="ctr" anchorCtr="0" forceAA="0" compatLnSpc="1">
                <a:noAutofit/>
              </a:bodyPr>
              <a:lstStyle/>
              <a:p>
                <a:pPr algn="ctr" eaLnBrk="1" hangingPunct="1">
                  <a:defRPr/>
                </a:pPr>
                <a:endParaRPr lang="zh-CN" altLang="en-US">
                  <a:solidFill>
                    <a:schemeClr val="bg1"/>
                  </a:solidFill>
                  <a:latin typeface="Arial" panose="020B0604020202020204"/>
                  <a:ea typeface="微软雅黑" panose="020B0503020204020204" pitchFamily="34" charset="-122"/>
                </a:endParaRPr>
              </a:p>
            </p:txBody>
          </p:sp>
          <p:sp>
            <p:nvSpPr>
              <p:cNvPr id="32" name="椭圆 31"/>
              <p:cNvSpPr/>
              <p:nvPr/>
            </p:nvSpPr>
            <p:spPr>
              <a:xfrm>
                <a:off x="1107524" y="8017811"/>
                <a:ext cx="2526950" cy="2526946"/>
              </a:xfrm>
              <a:prstGeom prst="ellipse">
                <a:avLst/>
              </a:prstGeom>
              <a:solidFill>
                <a:srgbClr val="C00000"/>
              </a:solidFill>
              <a:ln w="22225">
                <a:gradFill flip="none" rotWithShape="1">
                  <a:gsLst>
                    <a:gs pos="0">
                      <a:srgbClr val="D9D9D9"/>
                    </a:gs>
                    <a:gs pos="100000">
                      <a:srgbClr val="FFFFFF"/>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defRPr/>
                </a:pPr>
                <a:endParaRPr lang="zh-CN" altLang="en-US" sz="1600">
                  <a:solidFill>
                    <a:srgbClr val="C00000"/>
                  </a:solidFill>
                  <a:latin typeface="Calibri" panose="020F0502020204030204"/>
                  <a:ea typeface="宋体" panose="02010600030101010101" pitchFamily="2" charset="-122"/>
                </a:endParaRPr>
              </a:p>
            </p:txBody>
          </p:sp>
        </p:grpSp>
        <p:sp>
          <p:nvSpPr>
            <p:cNvPr id="33" name="文本框 32"/>
            <p:cNvSpPr txBox="1"/>
            <p:nvPr/>
          </p:nvSpPr>
          <p:spPr>
            <a:xfrm>
              <a:off x="9090" y="3345"/>
              <a:ext cx="1174" cy="3064"/>
            </a:xfrm>
            <a:prstGeom prst="rect">
              <a:avLst/>
            </a:prstGeom>
            <a:noFill/>
          </p:spPr>
          <p:txBody>
            <a:bodyPr wrap="square" rtlCol="0">
              <a:spAutoFit/>
            </a:bodyPr>
            <a:lstStyle/>
            <a:p>
              <a:pPr algn="ctr" eaLnBrk="1" hangingPunct="1">
                <a:defRPr/>
              </a:pPr>
              <a:r>
                <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en-US" altLang="zh-CN" sz="90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pic>
        <p:nvPicPr>
          <p:cNvPr id="14" name="图片 13" descr="5fb57052dec8c544dc827a30a44c2fd6"/>
          <p:cNvPicPr>
            <a:picLocks noChangeAspect="1"/>
          </p:cNvPicPr>
          <p:nvPr/>
        </p:nvPicPr>
        <p:blipFill>
          <a:blip r:embed="rId2"/>
          <a:srcRect t="84349"/>
          <a:stretch>
            <a:fillRect/>
          </a:stretch>
        </p:blipFill>
        <p:spPr>
          <a:xfrm>
            <a:off x="0" y="5783580"/>
            <a:ext cx="12204065" cy="107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25000"/>
                                  </p:iterate>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p:val>
                                            <p:fltVal val="0.5"/>
                                          </p:val>
                                        </p:tav>
                                        <p:tav tm="100000">
                                          <p:val>
                                            <p:strVal val="#ppt_x"/>
                                          </p:val>
                                        </p:tav>
                                      </p:tavLst>
                                    </p:anim>
                                    <p:anim calcmode="lin" valueType="num">
                                      <p:cBhvr>
                                        <p:cTn id="10" dur="10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A-1022127" descr="教室"/>
          <p:cNvPicPr>
            <a:picLocks noChangeAspect="1"/>
          </p:cNvPicPr>
          <p:nvPr>
            <p:custDataLst>
              <p:tags r:id="rId1"/>
            </p:custDataLst>
          </p:nvPr>
        </p:nvPicPr>
        <p:blipFill>
          <a:blip/>
          <a:stretch>
            <a:fillRect/>
          </a:stretch>
        </p:blipFill>
        <p:spPr>
          <a:xfrm>
            <a:off x="603101" y="1732224"/>
            <a:ext cx="1940896" cy="1940896"/>
          </a:xfrm>
          <a:prstGeom prst="rect">
            <a:avLst/>
          </a:prstGeom>
        </p:spPr>
      </p:pic>
      <p:grpSp>
        <p:nvGrpSpPr>
          <p:cNvPr id="24" name="Aitds3"/>
          <p:cNvGrpSpPr/>
          <p:nvPr/>
        </p:nvGrpSpPr>
        <p:grpSpPr>
          <a:xfrm>
            <a:off x="2424972" y="2137175"/>
            <a:ext cx="501650" cy="330200"/>
            <a:chOff x="2762976" y="2497837"/>
            <a:chExt cx="501650" cy="330200"/>
          </a:xfrm>
        </p:grpSpPr>
        <p:sp>
          <p:nvSpPr>
            <p:cNvPr id="25" name="Aitds3-1"/>
            <p:cNvSpPr/>
            <p:nvPr/>
          </p:nvSpPr>
          <p:spPr>
            <a:xfrm>
              <a:off x="2762976" y="2497837"/>
              <a:ext cx="165100" cy="330200"/>
            </a:xfrm>
            <a:prstGeom prst="chevron">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6" name="Aitds3-2"/>
            <p:cNvSpPr/>
            <p:nvPr/>
          </p:nvSpPr>
          <p:spPr>
            <a:xfrm>
              <a:off x="2928076" y="2497837"/>
              <a:ext cx="165100" cy="330200"/>
            </a:xfrm>
            <a:prstGeom prst="chevron">
              <a:avLst/>
            </a:prstGeom>
            <a:solidFill>
              <a:srgbClr val="6A3C7C">
                <a:lumMod val="50000"/>
              </a:srgbClr>
            </a:solidFill>
            <a:ln w="25400" cap="flat" cmpd="sng" algn="ctr">
              <a:solidFill>
                <a:srgbClr val="6A3C7C">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7" name="Aitds3-3"/>
            <p:cNvSpPr/>
            <p:nvPr/>
          </p:nvSpPr>
          <p:spPr>
            <a:xfrm>
              <a:off x="3099526" y="2497837"/>
              <a:ext cx="165100" cy="330200"/>
            </a:xfrm>
            <a:prstGeom prst="chevron">
              <a:avLst/>
            </a:prstGeom>
            <a:solidFill>
              <a:srgbClr val="000000">
                <a:lumMod val="85000"/>
                <a:lumOff val="15000"/>
              </a:srgbClr>
            </a:solidFill>
            <a:ln w="25400" cap="flat" cmpd="sng" algn="ctr">
              <a:solidFill>
                <a:srgbClr val="E7E6E6">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sp>
        <p:nvSpPr>
          <p:cNvPr id="28" name="矩形 27"/>
          <p:cNvSpPr/>
          <p:nvPr/>
        </p:nvSpPr>
        <p:spPr>
          <a:xfrm>
            <a:off x="1939886" y="2031140"/>
            <a:ext cx="6212125" cy="523220"/>
          </a:xfrm>
          <a:prstGeom prst="rect">
            <a:avLst/>
          </a:prstGeom>
        </p:spPr>
        <p:txBody>
          <a:bodyPr wrap="square">
            <a:spAutoFit/>
          </a:bodyPr>
          <a:lstStyle/>
          <a:p>
            <a:pPr algn="ctr">
              <a:defRPr/>
            </a:pP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习近平总书记的重要讲话</a:t>
            </a:r>
            <a:endPar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endParaRPr>
          </a:p>
        </p:txBody>
      </p:sp>
      <p:grpSp>
        <p:nvGrpSpPr>
          <p:cNvPr id="29" name="组合 28"/>
          <p:cNvGrpSpPr/>
          <p:nvPr/>
        </p:nvGrpSpPr>
        <p:grpSpPr>
          <a:xfrm>
            <a:off x="2672622" y="2864642"/>
            <a:ext cx="8538303" cy="436990"/>
            <a:chOff x="3673555" y="3444051"/>
            <a:chExt cx="8538303" cy="436990"/>
          </a:xfrm>
        </p:grpSpPr>
        <p:sp>
          <p:nvSpPr>
            <p:cNvPr id="30" name="矩形 29"/>
            <p:cNvSpPr/>
            <p:nvPr/>
          </p:nvSpPr>
          <p:spPr>
            <a:xfrm>
              <a:off x="3673555" y="3444051"/>
              <a:ext cx="8538303" cy="424732"/>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充分肯定过去一年全面从严治党取得新的重大成果</a:t>
              </a:r>
              <a:endParaRPr lang="zh-CN" altLang="en-US" kern="0" dirty="0">
                <a:latin typeface="+mn-ea"/>
              </a:endParaRPr>
            </a:p>
          </p:txBody>
        </p:sp>
        <p:cxnSp>
          <p:nvCxnSpPr>
            <p:cNvPr id="31" name="直接连接符 30"/>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33" name="组合 32"/>
          <p:cNvGrpSpPr/>
          <p:nvPr/>
        </p:nvGrpSpPr>
        <p:grpSpPr>
          <a:xfrm>
            <a:off x="2660282" y="3445100"/>
            <a:ext cx="8538303" cy="436990"/>
            <a:chOff x="3673555" y="3444051"/>
            <a:chExt cx="8538303" cy="436990"/>
          </a:xfrm>
        </p:grpSpPr>
        <p:sp>
          <p:nvSpPr>
            <p:cNvPr id="34" name="矩形 33"/>
            <p:cNvSpPr/>
            <p:nvPr/>
          </p:nvSpPr>
          <p:spPr>
            <a:xfrm>
              <a:off x="3673555" y="3444051"/>
              <a:ext cx="8531692" cy="424732"/>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深刻阐述全面从严治党新形势新任务</a:t>
              </a:r>
              <a:endParaRPr lang="zh-CN" altLang="en-US" kern="0" dirty="0">
                <a:latin typeface="+mn-ea"/>
              </a:endParaRPr>
            </a:p>
          </p:txBody>
        </p:sp>
        <p:cxnSp>
          <p:nvCxnSpPr>
            <p:cNvPr id="35" name="直接连接符 34"/>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36" name="组合 35"/>
          <p:cNvGrpSpPr/>
          <p:nvPr/>
        </p:nvGrpSpPr>
        <p:grpSpPr>
          <a:xfrm>
            <a:off x="2660282" y="4035083"/>
            <a:ext cx="8626843" cy="779890"/>
            <a:chOff x="3673555" y="3444051"/>
            <a:chExt cx="8626843" cy="779890"/>
          </a:xfrm>
        </p:grpSpPr>
        <p:sp>
          <p:nvSpPr>
            <p:cNvPr id="37" name="矩形 36"/>
            <p:cNvSpPr/>
            <p:nvPr/>
          </p:nvSpPr>
          <p:spPr>
            <a:xfrm>
              <a:off x="3673555" y="3444051"/>
              <a:ext cx="8626843" cy="757130"/>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强调全面从严治党首先要从政治上看，不断提高政治判断力、政治领悟力、政治执行力，一刻不停推进党风廉政建设和反腐败斗争</a:t>
              </a:r>
              <a:endParaRPr lang="zh-CN" altLang="en-US" kern="0" dirty="0">
                <a:latin typeface="+mn-ea"/>
              </a:endParaRPr>
            </a:p>
          </p:txBody>
        </p:sp>
        <p:cxnSp>
          <p:nvCxnSpPr>
            <p:cNvPr id="38" name="直接连接符 37"/>
            <p:cNvCxnSpPr/>
            <p:nvPr/>
          </p:nvCxnSpPr>
          <p:spPr>
            <a:xfrm>
              <a:off x="3748875" y="4223941"/>
              <a:ext cx="8462983" cy="0"/>
            </a:xfrm>
            <a:prstGeom prst="line">
              <a:avLst/>
            </a:prstGeom>
            <a:noFill/>
            <a:ln w="12700" cap="flat" cmpd="sng" algn="ctr">
              <a:solidFill>
                <a:srgbClr val="FF0000"/>
              </a:solidFill>
              <a:prstDash val="solid"/>
              <a:miter lim="800000"/>
            </a:ln>
            <a:effectLst/>
          </p:spPr>
        </p:cxnSp>
      </p:grpSp>
      <p:grpSp>
        <p:nvGrpSpPr>
          <p:cNvPr id="39" name="组合 38"/>
          <p:cNvGrpSpPr/>
          <p:nvPr/>
        </p:nvGrpSpPr>
        <p:grpSpPr>
          <a:xfrm>
            <a:off x="2653671" y="4935680"/>
            <a:ext cx="8626843" cy="779890"/>
            <a:chOff x="3673555" y="3444051"/>
            <a:chExt cx="8626843" cy="779890"/>
          </a:xfrm>
        </p:grpSpPr>
        <p:sp>
          <p:nvSpPr>
            <p:cNvPr id="40" name="矩形 39"/>
            <p:cNvSpPr/>
            <p:nvPr/>
          </p:nvSpPr>
          <p:spPr>
            <a:xfrm>
              <a:off x="3673555" y="3444051"/>
              <a:ext cx="8626843" cy="757130"/>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充分发挥全面从严治党的引领保障作用，以强有力的政治监督，确保“十四五”时期目标任务落到实处</a:t>
              </a:r>
              <a:endParaRPr lang="zh-CN" altLang="en-US" kern="0" dirty="0">
                <a:latin typeface="+mn-ea"/>
              </a:endParaRPr>
            </a:p>
          </p:txBody>
        </p:sp>
        <p:cxnSp>
          <p:nvCxnSpPr>
            <p:cNvPr id="41" name="直接连接符 40"/>
            <p:cNvCxnSpPr/>
            <p:nvPr/>
          </p:nvCxnSpPr>
          <p:spPr>
            <a:xfrm>
              <a:off x="3748875" y="4223941"/>
              <a:ext cx="8462983" cy="0"/>
            </a:xfrm>
            <a:prstGeom prst="line">
              <a:avLst/>
            </a:prstGeom>
            <a:noFill/>
            <a:ln w="12700" cap="flat" cmpd="sng" algn="ctr">
              <a:solidFill>
                <a:srgbClr val="FF0000"/>
              </a:solidFill>
              <a:prstDash val="solid"/>
              <a:miter lim="800000"/>
            </a:ln>
            <a:effectLst/>
          </p:spPr>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8"/>
                                        </p:tgtEl>
                                        <p:attrNameLst>
                                          <p:attrName>ppt_y</p:attrName>
                                        </p:attrNameLst>
                                      </p:cBhvr>
                                      <p:tavLst>
                                        <p:tav tm="0">
                                          <p:val>
                                            <p:strVal val="#ppt_y"/>
                                          </p:val>
                                        </p:tav>
                                        <p:tav tm="100000">
                                          <p:val>
                                            <p:strVal val="#ppt_y"/>
                                          </p:val>
                                        </p:tav>
                                      </p:tavLst>
                                    </p:anim>
                                    <p:anim calcmode="lin" valueType="num">
                                      <p:cBhvr>
                                        <p:cTn id="1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A-1022127" descr="教室"/>
          <p:cNvPicPr>
            <a:picLocks noChangeAspect="1"/>
          </p:cNvPicPr>
          <p:nvPr>
            <p:custDataLst>
              <p:tags r:id="rId1"/>
            </p:custDataLst>
          </p:nvPr>
        </p:nvPicPr>
        <p:blipFill>
          <a:blip/>
          <a:stretch>
            <a:fillRect/>
          </a:stretch>
        </p:blipFill>
        <p:spPr>
          <a:xfrm>
            <a:off x="603101" y="1617924"/>
            <a:ext cx="1940896" cy="1940896"/>
          </a:xfrm>
          <a:prstGeom prst="rect">
            <a:avLst/>
          </a:prstGeom>
        </p:spPr>
      </p:pic>
      <p:grpSp>
        <p:nvGrpSpPr>
          <p:cNvPr id="24" name="Aitds3"/>
          <p:cNvGrpSpPr/>
          <p:nvPr/>
        </p:nvGrpSpPr>
        <p:grpSpPr>
          <a:xfrm>
            <a:off x="2424972" y="2022875"/>
            <a:ext cx="501650" cy="330200"/>
            <a:chOff x="2762976" y="2497837"/>
            <a:chExt cx="501650" cy="330200"/>
          </a:xfrm>
        </p:grpSpPr>
        <p:sp>
          <p:nvSpPr>
            <p:cNvPr id="25" name="Aitds3-1"/>
            <p:cNvSpPr/>
            <p:nvPr/>
          </p:nvSpPr>
          <p:spPr>
            <a:xfrm>
              <a:off x="2762976" y="2497837"/>
              <a:ext cx="165100" cy="330200"/>
            </a:xfrm>
            <a:prstGeom prst="chevron">
              <a:avLst/>
            </a:prstGeom>
            <a:solidFill>
              <a:srgbClr val="FF0000"/>
            </a:solid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6" name="Aitds3-2"/>
            <p:cNvSpPr/>
            <p:nvPr/>
          </p:nvSpPr>
          <p:spPr>
            <a:xfrm>
              <a:off x="2928076" y="2497837"/>
              <a:ext cx="165100" cy="330200"/>
            </a:xfrm>
            <a:prstGeom prst="chevron">
              <a:avLst/>
            </a:prstGeom>
            <a:solidFill>
              <a:srgbClr val="6A3C7C">
                <a:lumMod val="50000"/>
              </a:srgbClr>
            </a:solidFill>
            <a:ln w="25400" cap="flat" cmpd="sng" algn="ctr">
              <a:solidFill>
                <a:srgbClr val="6A3C7C">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27" name="Aitds3-3"/>
            <p:cNvSpPr/>
            <p:nvPr/>
          </p:nvSpPr>
          <p:spPr>
            <a:xfrm>
              <a:off x="3099526" y="2497837"/>
              <a:ext cx="165100" cy="330200"/>
            </a:xfrm>
            <a:prstGeom prst="chevron">
              <a:avLst/>
            </a:prstGeom>
            <a:solidFill>
              <a:srgbClr val="000000">
                <a:lumMod val="85000"/>
                <a:lumOff val="15000"/>
              </a:srgbClr>
            </a:solidFill>
            <a:ln w="25400" cap="flat" cmpd="sng" algn="ctr">
              <a:solidFill>
                <a:srgbClr val="E7E6E6">
                  <a:lumMod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grpSp>
      <p:sp>
        <p:nvSpPr>
          <p:cNvPr id="28" name="矩形 27"/>
          <p:cNvSpPr/>
          <p:nvPr/>
        </p:nvSpPr>
        <p:spPr>
          <a:xfrm>
            <a:off x="1939886" y="1916840"/>
            <a:ext cx="6212125" cy="523220"/>
          </a:xfrm>
          <a:prstGeom prst="rect">
            <a:avLst/>
          </a:prstGeom>
        </p:spPr>
        <p:txBody>
          <a:bodyPr wrap="square">
            <a:spAutoFit/>
          </a:bodyPr>
          <a:lstStyle/>
          <a:p>
            <a:pPr algn="ctr">
              <a:defRPr/>
            </a:pPr>
            <a:r>
              <a:rPr lang="zh-CN" altLang="en-US"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rPr>
              <a:t>习近平总书记的重要讲话</a:t>
            </a:r>
            <a:endParaRPr lang="en-US" altLang="zh-CN" sz="2800" b="1" dirty="0">
              <a:gradFill>
                <a:gsLst>
                  <a:gs pos="0">
                    <a:srgbClr val="FF0000"/>
                  </a:gs>
                  <a:gs pos="100000">
                    <a:srgbClr val="C00000"/>
                  </a:gs>
                </a:gsLst>
                <a:lin ang="5400000" scaled="1"/>
              </a:gradFill>
              <a:latin typeface="字魂35号-经典雅黑" panose="02000000000000000000" pitchFamily="2" charset="-122"/>
              <a:ea typeface="字魂35号-经典雅黑" panose="02000000000000000000" pitchFamily="2" charset="-122"/>
              <a:cs typeface="+mn-ea"/>
              <a:sym typeface="+mn-lt"/>
            </a:endParaRPr>
          </a:p>
        </p:txBody>
      </p:sp>
      <p:grpSp>
        <p:nvGrpSpPr>
          <p:cNvPr id="29" name="组合 28"/>
          <p:cNvGrpSpPr/>
          <p:nvPr/>
        </p:nvGrpSpPr>
        <p:grpSpPr>
          <a:xfrm>
            <a:off x="2672622" y="2750342"/>
            <a:ext cx="8538303" cy="436990"/>
            <a:chOff x="3673555" y="3444051"/>
            <a:chExt cx="8538303" cy="436990"/>
          </a:xfrm>
        </p:grpSpPr>
        <p:sp>
          <p:nvSpPr>
            <p:cNvPr id="30" name="矩形 29"/>
            <p:cNvSpPr/>
            <p:nvPr/>
          </p:nvSpPr>
          <p:spPr>
            <a:xfrm>
              <a:off x="3673555" y="3444051"/>
              <a:ext cx="8538303" cy="396583"/>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高屋建瓴、思想深邃、内涵丰富</a:t>
              </a:r>
              <a:endParaRPr lang="zh-CN" altLang="en-US" kern="0" dirty="0">
                <a:latin typeface="+mn-ea"/>
              </a:endParaRPr>
            </a:p>
          </p:txBody>
        </p:sp>
        <p:cxnSp>
          <p:nvCxnSpPr>
            <p:cNvPr id="31" name="直接连接符 30"/>
            <p:cNvCxnSpPr/>
            <p:nvPr/>
          </p:nvCxnSpPr>
          <p:spPr>
            <a:xfrm>
              <a:off x="3748875" y="3881041"/>
              <a:ext cx="8462983" cy="0"/>
            </a:xfrm>
            <a:prstGeom prst="line">
              <a:avLst/>
            </a:prstGeom>
            <a:noFill/>
            <a:ln w="12700" cap="flat" cmpd="sng" algn="ctr">
              <a:solidFill>
                <a:srgbClr val="FF0000"/>
              </a:solidFill>
              <a:prstDash val="solid"/>
              <a:miter lim="800000"/>
            </a:ln>
            <a:effectLst/>
          </p:spPr>
        </p:cxnSp>
      </p:grpSp>
      <p:grpSp>
        <p:nvGrpSpPr>
          <p:cNvPr id="33" name="组合 32"/>
          <p:cNvGrpSpPr/>
          <p:nvPr/>
        </p:nvGrpSpPr>
        <p:grpSpPr>
          <a:xfrm>
            <a:off x="2660282" y="3683225"/>
            <a:ext cx="8538303" cy="798940"/>
            <a:chOff x="3673555" y="3444051"/>
            <a:chExt cx="8538303" cy="798940"/>
          </a:xfrm>
        </p:grpSpPr>
        <p:sp>
          <p:nvSpPr>
            <p:cNvPr id="34" name="矩形 33"/>
            <p:cNvSpPr/>
            <p:nvPr/>
          </p:nvSpPr>
          <p:spPr>
            <a:xfrm>
              <a:off x="3673555" y="3444051"/>
              <a:ext cx="8531692" cy="728982"/>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充分彰显了以习近平同志为核心的党中央高瞻远瞩的战略眼光、始终如一的历史担当、为民无我的崇高境界、兴党强国的使命情怀，</a:t>
              </a:r>
              <a:endParaRPr lang="zh-CN" altLang="en-US" kern="0" dirty="0">
                <a:latin typeface="+mn-ea"/>
              </a:endParaRPr>
            </a:p>
          </p:txBody>
        </p:sp>
        <p:cxnSp>
          <p:nvCxnSpPr>
            <p:cNvPr id="35" name="直接连接符 34"/>
            <p:cNvCxnSpPr/>
            <p:nvPr/>
          </p:nvCxnSpPr>
          <p:spPr>
            <a:xfrm>
              <a:off x="3748875" y="4242991"/>
              <a:ext cx="8462983" cy="0"/>
            </a:xfrm>
            <a:prstGeom prst="line">
              <a:avLst/>
            </a:prstGeom>
            <a:noFill/>
            <a:ln w="12700" cap="flat" cmpd="sng" algn="ctr">
              <a:solidFill>
                <a:srgbClr val="FF0000"/>
              </a:solidFill>
              <a:prstDash val="solid"/>
              <a:miter lim="800000"/>
            </a:ln>
            <a:effectLst/>
          </p:spPr>
        </p:cxnSp>
      </p:grpSp>
      <p:grpSp>
        <p:nvGrpSpPr>
          <p:cNvPr id="36" name="组合 35"/>
          <p:cNvGrpSpPr/>
          <p:nvPr/>
        </p:nvGrpSpPr>
        <p:grpSpPr>
          <a:xfrm>
            <a:off x="2660282" y="4882808"/>
            <a:ext cx="8626843" cy="779890"/>
            <a:chOff x="3673555" y="3444051"/>
            <a:chExt cx="8626843" cy="779890"/>
          </a:xfrm>
        </p:grpSpPr>
        <p:sp>
          <p:nvSpPr>
            <p:cNvPr id="37" name="矩形 36"/>
            <p:cNvSpPr/>
            <p:nvPr/>
          </p:nvSpPr>
          <p:spPr>
            <a:xfrm>
              <a:off x="3673555" y="3444051"/>
              <a:ext cx="8626843" cy="757130"/>
            </a:xfrm>
            <a:prstGeom prst="rect">
              <a:avLst/>
            </a:prstGeom>
          </p:spPr>
          <p:txBody>
            <a:bodyPr wrap="square">
              <a:spAutoFit/>
            </a:bodyPr>
            <a:lstStyle/>
            <a:p>
              <a:pPr algn="just" fontAlgn="base">
                <a:lnSpc>
                  <a:spcPct val="120000"/>
                </a:lnSpc>
                <a:spcBef>
                  <a:spcPct val="0"/>
                </a:spcBef>
                <a:spcAft>
                  <a:spcPct val="0"/>
                </a:spcAft>
                <a:defRPr/>
              </a:pPr>
              <a:r>
                <a:rPr lang="zh-CN" altLang="en-US" kern="0" dirty="0">
                  <a:latin typeface="+mn-ea"/>
                </a:rPr>
                <a:t>具有很强的政治性、思想性、指导性，是推进全面从严治党向纵深发展的重要遵循，是新时代纪检监察工作高质量发展的行动指南。</a:t>
              </a:r>
              <a:endParaRPr lang="zh-CN" altLang="en-US" kern="0" dirty="0">
                <a:latin typeface="+mn-ea"/>
              </a:endParaRPr>
            </a:p>
          </p:txBody>
        </p:sp>
        <p:cxnSp>
          <p:nvCxnSpPr>
            <p:cNvPr id="38" name="直接连接符 37"/>
            <p:cNvCxnSpPr/>
            <p:nvPr/>
          </p:nvCxnSpPr>
          <p:spPr>
            <a:xfrm>
              <a:off x="3748875" y="4223941"/>
              <a:ext cx="8462983" cy="0"/>
            </a:xfrm>
            <a:prstGeom prst="line">
              <a:avLst/>
            </a:prstGeom>
            <a:noFill/>
            <a:ln w="12700" cap="flat" cmpd="sng" algn="ctr">
              <a:solidFill>
                <a:srgbClr val="FF0000"/>
              </a:solidFill>
              <a:prstDash val="solid"/>
              <a:miter lim="800000"/>
            </a:ln>
            <a:effectLst/>
          </p:spPr>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8"/>
                                        </p:tgtEl>
                                        <p:attrNameLst>
                                          <p:attrName>ppt_y</p:attrName>
                                        </p:attrNameLst>
                                      </p:cBhvr>
                                      <p:tavLst>
                                        <p:tav tm="0">
                                          <p:val>
                                            <p:strVal val="#ppt_y"/>
                                          </p:val>
                                        </p:tav>
                                        <p:tav tm="100000">
                                          <p:val>
                                            <p:strVal val="#ppt_y"/>
                                          </p:val>
                                        </p:tav>
                                      </p:tavLst>
                                    </p:anim>
                                    <p:anim calcmode="lin" valueType="num">
                                      <p:cBhvr>
                                        <p:cTn id="1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tags/tag1.xml><?xml version="1.0" encoding="utf-8"?>
<p:tagLst xmlns:p="http://schemas.openxmlformats.org/presentationml/2006/main">
  <p:tag name="PA" val="v5.2.9"/>
</p:tagLst>
</file>

<file path=ppt/tags/tag10.xml><?xml version="1.0" encoding="utf-8"?>
<p:tagLst xmlns:p="http://schemas.openxmlformats.org/presentationml/2006/main">
  <p:tag name="PA" val="v5.2.9"/>
</p:tagLst>
</file>

<file path=ppt/tags/tag11.xml><?xml version="1.0" encoding="utf-8"?>
<p:tagLst xmlns:p="http://schemas.openxmlformats.org/presentationml/2006/main">
  <p:tag name="PA" val="v5.2.9"/>
</p:tagLst>
</file>

<file path=ppt/tags/tag12.xml><?xml version="1.0" encoding="utf-8"?>
<p:tagLst xmlns:p="http://schemas.openxmlformats.org/presentationml/2006/main">
  <p:tag name="PA" val="v5.2.9"/>
</p:tagLst>
</file>

<file path=ppt/tags/tag13.xml><?xml version="1.0" encoding="utf-8"?>
<p:tagLst xmlns:p="http://schemas.openxmlformats.org/presentationml/2006/main">
  <p:tag name="PA" val="v5.2.9"/>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5.2.8"/>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5.2.8"/>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ISPRING_ULTRA_SCORM_COURSE_ID" val="E7C76369-9ED8-4791-9F0F-38A382C46A1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OUTPUT_FOLDER" val="C:\Users\admin\Desktop\视频"/>
  <p:tag name="ISPRING_PRESENTATION_TITLE" val="8"/>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5.2.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3872</Words>
  <Application>WPS 演示</Application>
  <PresentationFormat>宽屏</PresentationFormat>
  <Paragraphs>310</Paragraphs>
  <Slides>25</Slides>
  <Notes>26</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25</vt:i4>
      </vt:variant>
    </vt:vector>
  </HeadingPairs>
  <TitlesOfParts>
    <vt:vector size="51" baseType="lpstr">
      <vt:lpstr>Arial</vt:lpstr>
      <vt:lpstr>宋体</vt:lpstr>
      <vt:lpstr>Wingdings</vt:lpstr>
      <vt:lpstr>字魂35号-经典雅黑</vt:lpstr>
      <vt:lpstr>阿里巴巴普惠体</vt:lpstr>
      <vt:lpstr>Calibri</vt:lpstr>
      <vt:lpstr>微软雅黑</vt:lpstr>
      <vt:lpstr>思源黑体 CN Normal</vt:lpstr>
      <vt:lpstr>黑体</vt:lpstr>
      <vt:lpstr>华康俪金黑W8</vt:lpstr>
      <vt:lpstr>字魂58号-创中黑-Regular</vt:lpstr>
      <vt:lpstr>Arial</vt:lpstr>
      <vt:lpstr>Calibri</vt:lpstr>
      <vt:lpstr>等线</vt:lpstr>
      <vt:lpstr>方正兰亭黑_GBK</vt:lpstr>
      <vt:lpstr>微软雅黑</vt:lpstr>
      <vt:lpstr>字魂59号-创粗黑</vt:lpstr>
      <vt:lpstr>仿宋_GB2312</vt:lpstr>
      <vt:lpstr>仿宋</vt:lpstr>
      <vt:lpstr>印品黑体</vt:lpstr>
      <vt:lpstr>Arial Unicode MS</vt:lpstr>
      <vt:lpstr>Gisha</vt:lpstr>
      <vt:lpstr>Segoe UI Symbol</vt:lpstr>
      <vt:lpstr>思源黑体 CN Medium</vt:lpstr>
      <vt:lpstr>思源黑体 CN Heavy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User</dc:creator>
  <cp:lastModifiedBy>又小雪1424744256</cp:lastModifiedBy>
  <cp:revision>1077</cp:revision>
  <dcterms:created xsi:type="dcterms:W3CDTF">2017-03-04T06:55:00Z</dcterms:created>
  <dcterms:modified xsi:type="dcterms:W3CDTF">2021-03-31T08:35:56Z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F3BEA01E945843C6AFC370C2F456E577</vt:lpwstr>
  </property>
</Properties>
</file>